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0" r:id="rId2"/>
    <p:sldMasterId id="2147483674" r:id="rId3"/>
  </p:sldMasterIdLst>
  <p:notesMasterIdLst>
    <p:notesMasterId r:id="rId7"/>
  </p:notesMasterIdLst>
  <p:sldIdLst>
    <p:sldId id="256" r:id="rId4"/>
    <p:sldId id="264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5"/>
    <p:restoredTop sz="89893"/>
  </p:normalViewPr>
  <p:slideViewPr>
    <p:cSldViewPr snapToGrid="0" snapToObjects="1">
      <p:cViewPr varScale="1">
        <p:scale>
          <a:sx n="101" d="100"/>
          <a:sy n="101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7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7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7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7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E0557A8-AAE0-4D34-8F5A-F25654FFA544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5C14DF7-B1AC-45F8-9616-81D4F9E5BCDA}" type="slidenum">
              <a:rPr lang="fr-FR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fr-FR" sz="1200" b="0" strike="noStrike" spc="-1">
              <a:latin typeface="Arial"/>
            </a:endParaRPr>
          </a:p>
        </p:txBody>
      </p:sp>
      <p:sp>
        <p:nvSpPr>
          <p:cNvPr id="20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Calibri"/>
              </a:rPr>
              <a:t> 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DD55A29-8175-4E32-8671-35350DB2AE7C}" type="slidenum">
              <a:rPr lang="fr-FR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39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DD55A29-8175-4E32-8671-35350DB2AE7C}" type="slidenum">
              <a:rPr lang="fr-FR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618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527AE-AEF1-C443-8909-AD01A25DF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CC90FB-A12E-D44F-90E3-6E455B933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BBEE1-374A-7043-AA6B-422A8CB0D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140D2F-4297-0147-85CE-150D3266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D6C59-D5A0-424A-8DE1-F90D398F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44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36330-BC85-8C4A-A8EA-E453193F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974F1-A373-2148-ACE8-080975431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34402A-C0DB-B846-A59F-1B6D1F5D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4C68E6-FC8D-7444-9411-C58B59EF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8A984B-AFAC-E448-8A3F-C26281A1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52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D4380-2BED-9247-8D62-79FF46CC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42216-6E4E-7144-8EAE-D453E12A6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96AEBB-0E7A-3645-AFD5-305C15B8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FD385-F621-0A47-A0CA-307C24C7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B39CA9-FC3F-1148-9DB2-842FEA14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42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722BE-9A34-E74C-9D56-AC0E46F0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7A2F58-E4AF-F64F-99A4-82128D46F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C587D6-A6EF-0A4B-858E-1A89B9EAD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0F3A80-5B47-4641-BC48-5129AEFD8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BDFC80-CDFA-6748-8DD6-18C77FF1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995A5D-09AF-B842-9FA7-6EBCF59F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54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2581D-AA4D-974B-8DCC-E00E96CD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D95EA5-C35F-C741-9A33-73D82B013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779D9E-4238-FD43-A04B-24C564D9A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191532-9A08-3C4C-B233-BD8C79F56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CE5DFD-C07D-4D48-830D-D01F4288D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1870B3-3AF7-DD42-BF6D-6DBC77AB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63B09D-4F7E-B743-B338-612D9790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4E5FC7-E115-2E47-B559-7058D087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930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78A07-50A7-ED4E-9898-6DF6DCD4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D8B5CB-21EB-0445-BFE4-2945357A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0E3FC35-D7F5-0543-904D-1AA81338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D3D850-B90A-4642-AA94-A4FBA259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70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9FE7D9C-59DB-F448-BC3E-F3EF09EA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1BAB3B-4DCC-CF4D-A57E-53675100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66526D-250B-0F4C-904D-0B424B10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77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A5CC5-FD54-6E44-9152-07884446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67E990-4A75-0547-9EE5-178A96015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373250-F99E-8846-A941-CDACD1877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96103F-63A9-CC46-B979-B5200908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966DAF-B98A-5A41-960F-33A181A8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7D6A19-8B4E-7043-BF02-8648567B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470EF-C1D0-424B-A4C3-A43B914A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5B750F-8414-E14D-A5FE-8EF55FBA3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EE074E-01D8-E74F-AC55-14FDE93D3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463F3A-BF05-8F4D-BAA6-1E4590C0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F5F33-B6F4-2647-B692-8985F41A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B54C9E-6D82-FD48-BA4B-67184DA6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20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D8417-B954-CE47-BC3E-7DBCCC9D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F6607A-92EA-5740-BD1B-EBF82C2A2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2CAB2-A840-304E-85DB-AD400A5B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AD7AD3-7B0C-E04C-AE90-B0A96510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C0EA42-2634-5844-972A-38405B5F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223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BBE485-15CB-7B4D-9153-BEB6EB840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FB1BAF-541C-5E49-85AA-CA157642E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A3AE1-B40F-1547-931A-AB63F855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F31176-4200-D84C-AC8C-9BA4AD61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414B6F-D742-7641-9D8E-A92032803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190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984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/>
          <p:cNvPicPr/>
          <p:nvPr/>
        </p:nvPicPr>
        <p:blipFill>
          <a:blip r:embed="rId14"/>
          <a:stretch/>
        </p:blipFill>
        <p:spPr>
          <a:xfrm>
            <a:off x="2160" y="0"/>
            <a:ext cx="12188880" cy="68587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E3265B-942C-084F-B318-8B238D6E8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8B3F4A-C76C-C846-8E22-551D1692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6EA69A-6556-E548-8066-E728BC79F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6034-5FF6-9D43-B037-ACDE3A4A1AF4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B1B482-BC52-D74F-BDED-F24CA2FEC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C6C1A-BFD4-B14C-8AE3-5CDF77652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50A6-CE57-C849-99FF-01343901A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4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 6"/>
          <p:cNvPicPr/>
          <p:nvPr/>
        </p:nvPicPr>
        <p:blipFill>
          <a:blip r:embed="rId14"/>
          <a:stretch/>
        </p:blipFill>
        <p:spPr>
          <a:xfrm>
            <a:off x="2160" y="0"/>
            <a:ext cx="12188880" cy="685872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9448920" y="649296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8A1821D-999D-4E33-9BEB-0F8F3395CB97}" type="slidenum">
              <a:rPr lang="fr-FR" sz="1000" b="1" strike="noStrike" spc="-1">
                <a:solidFill>
                  <a:srgbClr val="000000"/>
                </a:solidFill>
                <a:latin typeface="Raleway"/>
                <a:ea typeface="DejaVu Sans"/>
              </a:rPr>
              <a:t>‹N°›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29779C1-6093-434A-AB3E-20604F85ABE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" y="6006380"/>
            <a:ext cx="1117600" cy="850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571262" y="5296320"/>
            <a:ext cx="914688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19516C"/>
                </a:solidFill>
                <a:latin typeface="Open Sans"/>
                <a:ea typeface="Open Sans"/>
              </a:rPr>
              <a:t>IAE </a:t>
            </a:r>
            <a:r>
              <a:rPr lang="fr-FR" sz="1800" b="0" strike="noStrike" spc="-1">
                <a:solidFill>
                  <a:srgbClr val="19516C"/>
                </a:solidFill>
                <a:latin typeface="Open Sans"/>
                <a:ea typeface="Open Sans"/>
              </a:rPr>
              <a:t>La Rochelle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1574862" y="4604381"/>
            <a:ext cx="914328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5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404040"/>
                </a:solidFill>
                <a:latin typeface="Open Sans"/>
                <a:ea typeface="Open Sans"/>
              </a:rPr>
              <a:t>Julien Viau,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596300" y="2706452"/>
            <a:ext cx="1129916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 Faut-il un smart management pour piloter la smart city </a:t>
            </a:r>
            <a:r>
              <a:rPr lang="fr-FR" sz="3200" b="1" strike="noStrike" spc="-1" dirty="0">
                <a:solidFill>
                  <a:srgbClr val="000000"/>
                </a:solidFill>
                <a:latin typeface="Raleway"/>
                <a:ea typeface="Arial"/>
              </a:rPr>
              <a:t>?</a:t>
            </a:r>
            <a:r>
              <a:rPr lang="fr-FR" sz="2800" b="0" strike="noStrike" spc="-1" dirty="0">
                <a:solidFill>
                  <a:srgbClr val="000000"/>
                </a:solidFill>
                <a:latin typeface="Raleway"/>
                <a:ea typeface="Arial"/>
              </a:rPr>
              <a:t> 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800" b="0" strike="noStrike" spc="-1" dirty="0">
                <a:latin typeface="Arial"/>
              </a:rPr>
              <a:t>EIT, 21/09/2021</a:t>
            </a:r>
          </a:p>
        </p:txBody>
      </p:sp>
      <p:pic>
        <p:nvPicPr>
          <p:cNvPr id="178" name="Picture 2"/>
          <p:cNvPicPr/>
          <p:nvPr/>
        </p:nvPicPr>
        <p:blipFill>
          <a:blip r:embed="rId3"/>
          <a:stretch/>
        </p:blipFill>
        <p:spPr>
          <a:xfrm>
            <a:off x="2875320" y="5691960"/>
            <a:ext cx="1430640" cy="1023840"/>
          </a:xfrm>
          <a:prstGeom prst="rect">
            <a:avLst/>
          </a:prstGeom>
          <a:ln>
            <a:noFill/>
          </a:ln>
        </p:spPr>
      </p:pic>
      <p:pic>
        <p:nvPicPr>
          <p:cNvPr id="179" name="Image 3"/>
          <p:cNvPicPr/>
          <p:nvPr/>
        </p:nvPicPr>
        <p:blipFill>
          <a:blip r:embed="rId4"/>
          <a:stretch/>
        </p:blipFill>
        <p:spPr>
          <a:xfrm>
            <a:off x="10620738" y="5804444"/>
            <a:ext cx="1217880" cy="92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630116" y="570994"/>
            <a:ext cx="10971000" cy="580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br>
              <a:rPr dirty="0"/>
            </a:br>
            <a:r>
              <a:rPr lang="fr-FR" sz="2000" b="1" cap="all" spc="-1" dirty="0">
                <a:solidFill>
                  <a:schemeClr val="accent5"/>
                </a:solidFill>
                <a:latin typeface="Raleway"/>
              </a:rPr>
              <a:t>UNE LOGIQUE POLITIQUE DES SMART TERRITOIRES</a:t>
            </a:r>
            <a:br>
              <a:rPr dirty="0"/>
            </a:b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Double flèche verticale 1">
            <a:extLst>
              <a:ext uri="{FF2B5EF4-FFF2-40B4-BE49-F238E27FC236}">
                <a16:creationId xmlns:a16="http://schemas.microsoft.com/office/drawing/2014/main" id="{071BEE53-C604-D34C-A2A3-3258D2B13109}"/>
              </a:ext>
            </a:extLst>
          </p:cNvPr>
          <p:cNvSpPr/>
          <p:nvPr/>
        </p:nvSpPr>
        <p:spPr>
          <a:xfrm flipH="1">
            <a:off x="5285035" y="2490280"/>
            <a:ext cx="184667" cy="379672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Double flèche horizontale 2">
            <a:extLst>
              <a:ext uri="{FF2B5EF4-FFF2-40B4-BE49-F238E27FC236}">
                <a16:creationId xmlns:a16="http://schemas.microsoft.com/office/drawing/2014/main" id="{5E880CF7-E80D-634C-9DF7-5F21A024BD88}"/>
              </a:ext>
            </a:extLst>
          </p:cNvPr>
          <p:cNvSpPr/>
          <p:nvPr/>
        </p:nvSpPr>
        <p:spPr>
          <a:xfrm>
            <a:off x="3093553" y="4413377"/>
            <a:ext cx="4795846" cy="3063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19">
            <a:extLst>
              <a:ext uri="{FF2B5EF4-FFF2-40B4-BE49-F238E27FC236}">
                <a16:creationId xmlns:a16="http://schemas.microsoft.com/office/drawing/2014/main" id="{3A4E9054-36E0-FF45-80F2-F15DE9EB60A6}"/>
              </a:ext>
            </a:extLst>
          </p:cNvPr>
          <p:cNvSpPr txBox="1"/>
          <p:nvPr/>
        </p:nvSpPr>
        <p:spPr>
          <a:xfrm>
            <a:off x="2711409" y="3512882"/>
            <a:ext cx="3203804" cy="98437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100" kern="150" dirty="0">
                <a:effectLst/>
                <a:latin typeface="Liberation Serif"/>
                <a:ea typeface="Noto Serif CJK SC"/>
                <a:cs typeface="Lohit Devanagari"/>
              </a:rPr>
              <a:t>Gestion par les données et les plateformes,</a:t>
            </a:r>
          </a:p>
          <a:p>
            <a:r>
              <a:rPr lang="fr-FR" sz="1100" kern="150" dirty="0">
                <a:effectLst/>
                <a:latin typeface="Liberation Serif"/>
                <a:ea typeface="Noto Serif CJK SC"/>
                <a:cs typeface="Lohit Devanagari"/>
              </a:rPr>
              <a:t>Externalisation complète par l’acteur public</a:t>
            </a:r>
            <a:r>
              <a:rPr lang="fr-FR" sz="800" kern="150" dirty="0">
                <a:effectLst/>
                <a:latin typeface="Liberation Serif"/>
                <a:ea typeface="Noto Serif CJK SC"/>
                <a:cs typeface="Lohit Devanagari"/>
              </a:rPr>
              <a:t>.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18" name="Forme20">
            <a:extLst>
              <a:ext uri="{FF2B5EF4-FFF2-40B4-BE49-F238E27FC236}">
                <a16:creationId xmlns:a16="http://schemas.microsoft.com/office/drawing/2014/main" id="{D067C727-4377-DB49-B2A2-0329295A8445}"/>
              </a:ext>
            </a:extLst>
          </p:cNvPr>
          <p:cNvSpPr txBox="1"/>
          <p:nvPr/>
        </p:nvSpPr>
        <p:spPr>
          <a:xfrm>
            <a:off x="5520378" y="3512882"/>
            <a:ext cx="2016678" cy="40830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100" kern="150" dirty="0">
                <a:effectLst/>
                <a:latin typeface="Liberation Serif"/>
                <a:ea typeface="Noto Serif CJK SC"/>
                <a:cs typeface="Lohit Devanagari"/>
              </a:rPr>
              <a:t>Maîtrise et baisses des coûts</a:t>
            </a:r>
            <a:r>
              <a:rPr lang="fr-FR" sz="800" kern="150" dirty="0">
                <a:effectLst/>
                <a:latin typeface="Liberation Serif"/>
                <a:ea typeface="Noto Serif CJK SC"/>
                <a:cs typeface="Lohit Devanagari"/>
              </a:rPr>
              <a:t>.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19" name="Forme5">
            <a:extLst>
              <a:ext uri="{FF2B5EF4-FFF2-40B4-BE49-F238E27FC236}">
                <a16:creationId xmlns:a16="http://schemas.microsoft.com/office/drawing/2014/main" id="{1DEF7FF7-B3DC-9143-B342-1936D9B0E650}"/>
              </a:ext>
            </a:extLst>
          </p:cNvPr>
          <p:cNvSpPr txBox="1"/>
          <p:nvPr/>
        </p:nvSpPr>
        <p:spPr>
          <a:xfrm>
            <a:off x="7889399" y="4413376"/>
            <a:ext cx="1198880" cy="35115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b="1" kern="150">
                <a:effectLst/>
                <a:latin typeface="Liberation Serif"/>
                <a:ea typeface="Noto Serif CJK SC"/>
                <a:cs typeface="Lohit Devanagari"/>
              </a:rPr>
              <a:t>Politique publique</a:t>
            </a:r>
            <a:endParaRPr lang="fr-FR" sz="1200" kern="15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0" name="Forme4">
            <a:extLst>
              <a:ext uri="{FF2B5EF4-FFF2-40B4-BE49-F238E27FC236}">
                <a16:creationId xmlns:a16="http://schemas.microsoft.com/office/drawing/2014/main" id="{C3783268-8CD7-2F44-B3FB-AE25B8045839}"/>
              </a:ext>
            </a:extLst>
          </p:cNvPr>
          <p:cNvSpPr txBox="1"/>
          <p:nvPr/>
        </p:nvSpPr>
        <p:spPr>
          <a:xfrm>
            <a:off x="2362065" y="4458143"/>
            <a:ext cx="505460" cy="26162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b="1" kern="150" dirty="0">
                <a:effectLst/>
                <a:latin typeface="Liberation Serif"/>
                <a:ea typeface="Noto Serif CJK SC"/>
                <a:cs typeface="Lohit Devanagari"/>
              </a:rPr>
              <a:t>Marché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1" name="Forme6">
            <a:extLst>
              <a:ext uri="{FF2B5EF4-FFF2-40B4-BE49-F238E27FC236}">
                <a16:creationId xmlns:a16="http://schemas.microsoft.com/office/drawing/2014/main" id="{F6A317D4-1FE5-2044-AC39-D7ABCFDF9D10}"/>
              </a:ext>
            </a:extLst>
          </p:cNvPr>
          <p:cNvSpPr txBox="1"/>
          <p:nvPr/>
        </p:nvSpPr>
        <p:spPr>
          <a:xfrm>
            <a:off x="5011608" y="2248713"/>
            <a:ext cx="731520" cy="20256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pPr algn="ctr"/>
            <a:r>
              <a:rPr lang="fr-FR" sz="1200" b="1" kern="150">
                <a:effectLst/>
                <a:latin typeface="Liberation Serif"/>
                <a:ea typeface="Noto Serif CJK SC"/>
                <a:cs typeface="Lohit Devanagari"/>
              </a:rPr>
              <a:t>Techniques</a:t>
            </a:r>
            <a:endParaRPr lang="fr-FR" sz="1200" kern="15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2" name="Forme7">
            <a:extLst>
              <a:ext uri="{FF2B5EF4-FFF2-40B4-BE49-F238E27FC236}">
                <a16:creationId xmlns:a16="http://schemas.microsoft.com/office/drawing/2014/main" id="{6B5FF86B-16CF-0D48-8751-38DC3F42D88A}"/>
              </a:ext>
            </a:extLst>
          </p:cNvPr>
          <p:cNvSpPr txBox="1"/>
          <p:nvPr/>
        </p:nvSpPr>
        <p:spPr>
          <a:xfrm>
            <a:off x="4839523" y="6418349"/>
            <a:ext cx="1075690" cy="1905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pPr algn="ctr"/>
            <a:r>
              <a:rPr lang="fr-FR" sz="1200" b="1" kern="150">
                <a:effectLst/>
                <a:latin typeface="Liberation Serif"/>
                <a:ea typeface="Noto Serif CJK SC"/>
                <a:cs typeface="Lohit Devanagari"/>
              </a:rPr>
              <a:t>Usages et enjeux</a:t>
            </a:r>
            <a:endParaRPr lang="fr-FR" sz="1200" kern="15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3" name="Forme21">
            <a:extLst>
              <a:ext uri="{FF2B5EF4-FFF2-40B4-BE49-F238E27FC236}">
                <a16:creationId xmlns:a16="http://schemas.microsoft.com/office/drawing/2014/main" id="{C3FD4DDE-09EC-7E46-A590-87B1D36755F6}"/>
              </a:ext>
            </a:extLst>
          </p:cNvPr>
          <p:cNvSpPr txBox="1"/>
          <p:nvPr/>
        </p:nvSpPr>
        <p:spPr>
          <a:xfrm>
            <a:off x="5556645" y="5522481"/>
            <a:ext cx="1893570" cy="3810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100" kern="150" dirty="0">
                <a:effectLst/>
                <a:latin typeface="Liberation Serif"/>
                <a:ea typeface="Noto Serif CJK SC"/>
                <a:cs typeface="Lohit Devanagari"/>
              </a:rPr>
              <a:t>Gouvernance par l’inclusion et la participation</a:t>
            </a:r>
          </a:p>
        </p:txBody>
      </p:sp>
      <p:sp>
        <p:nvSpPr>
          <p:cNvPr id="24" name="Forme22">
            <a:extLst>
              <a:ext uri="{FF2B5EF4-FFF2-40B4-BE49-F238E27FC236}">
                <a16:creationId xmlns:a16="http://schemas.microsoft.com/office/drawing/2014/main" id="{B09740F4-649C-3944-9FDC-53E2EFB3131B}"/>
              </a:ext>
            </a:extLst>
          </p:cNvPr>
          <p:cNvSpPr txBox="1"/>
          <p:nvPr/>
        </p:nvSpPr>
        <p:spPr>
          <a:xfrm>
            <a:off x="3683834" y="5519861"/>
            <a:ext cx="902746" cy="39269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kern="150" dirty="0">
                <a:effectLst/>
                <a:latin typeface="Liberation Serif"/>
                <a:ea typeface="Noto Serif CJK SC"/>
                <a:cs typeface="Lohit Devanagari"/>
              </a:rPr>
              <a:t>Maîtrise des données,</a:t>
            </a:r>
          </a:p>
          <a:p>
            <a:r>
              <a:rPr lang="fr-FR" sz="1200" kern="150" dirty="0">
                <a:effectLst/>
                <a:latin typeface="Liberation Serif"/>
                <a:ea typeface="Noto Serif CJK SC"/>
                <a:cs typeface="Lohit Devanagari"/>
              </a:rPr>
              <a:t>Acculturation numérique.</a:t>
            </a:r>
          </a:p>
        </p:txBody>
      </p:sp>
      <p:sp>
        <p:nvSpPr>
          <p:cNvPr id="25" name="Forme4">
            <a:extLst>
              <a:ext uri="{FF2B5EF4-FFF2-40B4-BE49-F238E27FC236}">
                <a16:creationId xmlns:a16="http://schemas.microsoft.com/office/drawing/2014/main" id="{2F2C8886-FE1B-FA4B-9CE6-CD467E23677F}"/>
              </a:ext>
            </a:extLst>
          </p:cNvPr>
          <p:cNvSpPr txBox="1"/>
          <p:nvPr/>
        </p:nvSpPr>
        <p:spPr>
          <a:xfrm>
            <a:off x="3683834" y="5136133"/>
            <a:ext cx="902746" cy="27237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b="1" kern="150" dirty="0">
                <a:latin typeface="Liberation Serif"/>
                <a:ea typeface="Noto Serif CJK SC"/>
                <a:cs typeface="Lohit Devanagari"/>
              </a:rPr>
              <a:t>IBM CITY ?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6" name="Forme4">
            <a:extLst>
              <a:ext uri="{FF2B5EF4-FFF2-40B4-BE49-F238E27FC236}">
                <a16:creationId xmlns:a16="http://schemas.microsoft.com/office/drawing/2014/main" id="{4F303A28-A689-5D48-A4E3-915B012A75FA}"/>
              </a:ext>
            </a:extLst>
          </p:cNvPr>
          <p:cNvSpPr txBox="1"/>
          <p:nvPr/>
        </p:nvSpPr>
        <p:spPr>
          <a:xfrm>
            <a:off x="5743128" y="5184434"/>
            <a:ext cx="902746" cy="27237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b="1" kern="150" dirty="0">
                <a:latin typeface="Liberation Serif"/>
                <a:ea typeface="Noto Serif CJK SC"/>
                <a:cs typeface="Lohit Devanagari"/>
              </a:rPr>
              <a:t>WIKI CITY ?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7" name="Forme4">
            <a:extLst>
              <a:ext uri="{FF2B5EF4-FFF2-40B4-BE49-F238E27FC236}">
                <a16:creationId xmlns:a16="http://schemas.microsoft.com/office/drawing/2014/main" id="{97B4F830-EB6A-4D48-9663-EB2F0B55307F}"/>
              </a:ext>
            </a:extLst>
          </p:cNvPr>
          <p:cNvSpPr txBox="1"/>
          <p:nvPr/>
        </p:nvSpPr>
        <p:spPr>
          <a:xfrm>
            <a:off x="3580663" y="3154190"/>
            <a:ext cx="902746" cy="27237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b="1" kern="150" dirty="0">
                <a:latin typeface="Liberation Serif"/>
                <a:ea typeface="Noto Serif CJK SC"/>
                <a:cs typeface="Lohit Devanagari"/>
              </a:rPr>
              <a:t>GOOGLE CITY ?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28" name="Forme4">
            <a:extLst>
              <a:ext uri="{FF2B5EF4-FFF2-40B4-BE49-F238E27FC236}">
                <a16:creationId xmlns:a16="http://schemas.microsoft.com/office/drawing/2014/main" id="{6DEAEFDD-5B84-5B46-9D80-3D6077A9C7B1}"/>
              </a:ext>
            </a:extLst>
          </p:cNvPr>
          <p:cNvSpPr txBox="1"/>
          <p:nvPr/>
        </p:nvSpPr>
        <p:spPr>
          <a:xfrm>
            <a:off x="5716784" y="3127354"/>
            <a:ext cx="902746" cy="27237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noAutofit/>
          </a:bodyPr>
          <a:lstStyle/>
          <a:p>
            <a:r>
              <a:rPr lang="fr-FR" sz="1200" b="1" kern="150" dirty="0">
                <a:latin typeface="Liberation Serif"/>
                <a:ea typeface="Noto Serif CJK SC"/>
                <a:cs typeface="Lohit Devanagari"/>
              </a:rPr>
              <a:t>GOOD OLD  CITY ?</a:t>
            </a:r>
            <a:endParaRPr lang="fr-FR" sz="1200" kern="15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264563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630116" y="570994"/>
            <a:ext cx="10971000" cy="580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br>
              <a:rPr dirty="0"/>
            </a:br>
            <a:r>
              <a:rPr lang="fr-FR" sz="2000" b="1" cap="all" spc="-1" dirty="0">
                <a:solidFill>
                  <a:schemeClr val="accent5"/>
                </a:solidFill>
                <a:latin typeface="Raleway"/>
              </a:rPr>
              <a:t>Vers un smart management ?</a:t>
            </a:r>
            <a:br>
              <a:rPr dirty="0"/>
            </a:b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823320AF-11DF-8E4A-AED7-0522BFCC87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61977" y="3399239"/>
            <a:ext cx="2453639" cy="1760220"/>
          </a:xfrm>
          <a:prstGeom prst="triangle">
            <a:avLst>
              <a:gd name="adj" fmla="val 50000"/>
            </a:avLst>
          </a:prstGeom>
          <a:noFill/>
          <a:ln w="2540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F4CC2A8-2EFD-B748-A2FD-B69008780A2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795327" y="2629032"/>
            <a:ext cx="2186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Négociation responsable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7A4EEC73-322C-7749-A3FB-6DFF5195FFF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547741" y="5104770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altLang="fr-FR" sz="1600" dirty="0"/>
              <a:t>Apprentissage organisationnel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B093D777-A8EB-2B42-9CC0-542018BF342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165632" y="5252497"/>
            <a:ext cx="23469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Leadership partagé</a:t>
            </a:r>
            <a:r>
              <a:rPr lang="fr-FR" altLang="fr-FR" sz="1600" dirty="0"/>
              <a:t> </a:t>
            </a: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E1BF206-6772-1A4B-91EC-D3D9A1CD3D56}"/>
              </a:ext>
            </a:extLst>
          </p:cNvPr>
          <p:cNvSpPr>
            <a:spLocks noChangeAspect="1"/>
          </p:cNvSpPr>
          <p:nvPr/>
        </p:nvSpPr>
        <p:spPr>
          <a:xfrm rot="3412715">
            <a:off x="5486062" y="4032420"/>
            <a:ext cx="1065925" cy="858469"/>
          </a:xfrm>
          <a:prstGeom prst="triangle">
            <a:avLst/>
          </a:prstGeom>
          <a:noFill/>
          <a:ln w="2254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49592B13-0AF6-7343-9F36-1999EA80C9B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848915" y="4020813"/>
            <a:ext cx="2186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altLang="fr-FR" dirty="0">
                <a:solidFill>
                  <a:schemeClr val="accent5"/>
                </a:solidFill>
              </a:rPr>
              <a:t>Smart technologie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07529A31-8BBA-AD45-82F2-DE2ED512F96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865968" y="4156112"/>
            <a:ext cx="2186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altLang="fr-FR" dirty="0">
                <a:solidFill>
                  <a:schemeClr val="accent5"/>
                </a:solidFill>
              </a:rPr>
              <a:t>Smart people 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BCFB6283-7B05-F04B-BCAD-F1EF98E60DE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795327" y="5560334"/>
            <a:ext cx="2186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altLang="fr-FR" dirty="0">
                <a:solidFill>
                  <a:schemeClr val="accent5"/>
                </a:solidFill>
              </a:rPr>
              <a:t>Smart gouvernance</a:t>
            </a:r>
          </a:p>
        </p:txBody>
      </p:sp>
    </p:spTree>
    <p:extLst>
      <p:ext uri="{BB962C8B-B14F-4D97-AF65-F5344CB8AC3E}">
        <p14:creationId xmlns:p14="http://schemas.microsoft.com/office/powerpoint/2010/main" val="24006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build="p" autoUpdateAnimBg="0"/>
      <p:bldP spid="11" grpId="0" build="p" autoUpdateAnimBg="0"/>
      <p:bldP spid="12" grpId="0" build="p" autoUpdateAnimBg="0"/>
      <p:bldP spid="1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1_Couverture</Template>
  <TotalTime>73</TotalTime>
  <Words>104</Words>
  <Application>Microsoft Macintosh PowerPoint</Application>
  <PresentationFormat>Grand écran</PresentationFormat>
  <Paragraphs>31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Liberation Serif</vt:lpstr>
      <vt:lpstr>Open Sans</vt:lpstr>
      <vt:lpstr>Raleway</vt:lpstr>
      <vt:lpstr>Symbol</vt:lpstr>
      <vt:lpstr>Times New Roman</vt:lpstr>
      <vt:lpstr>Wingdings</vt:lpstr>
      <vt:lpstr>Office Theme</vt:lpstr>
      <vt:lpstr>Conception personnalisée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IAE La Rochelle</dc:title>
  <dc:subject/>
  <dc:creator>Utilisateur Microsoft Office</dc:creator>
  <dc:description/>
  <cp:lastModifiedBy>Julien Viau</cp:lastModifiedBy>
  <cp:revision>204</cp:revision>
  <dcterms:created xsi:type="dcterms:W3CDTF">2019-09-12T18:08:42Z</dcterms:created>
  <dcterms:modified xsi:type="dcterms:W3CDTF">2021-09-09T18:44:35Z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2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