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890" r:id="rId2"/>
    <p:sldId id="904" r:id="rId3"/>
    <p:sldId id="906" r:id="rId4"/>
    <p:sldId id="903" r:id="rId5"/>
    <p:sldId id="907" r:id="rId6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texier" initials="b" lastIdx="17" clrIdx="0">
    <p:extLst/>
  </p:cmAuthor>
  <p:cmAuthor id="2" name="Rebecca Aron" initials="RA" lastIdx="44" clrIdx="1">
    <p:extLst/>
  </p:cmAuthor>
  <p:cmAuthor id="3" name="Bidet Pierre" initials="BP" lastIdx="5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4F81BD"/>
    <a:srgbClr val="05FF76"/>
    <a:srgbClr val="CF2F3E"/>
    <a:srgbClr val="948A54"/>
    <a:srgbClr val="FF9900"/>
    <a:srgbClr val="FFE600"/>
    <a:srgbClr val="01BCFF"/>
    <a:srgbClr val="FF66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2793" autoAdjust="0"/>
  </p:normalViewPr>
  <p:slideViewPr>
    <p:cSldViewPr>
      <p:cViewPr>
        <p:scale>
          <a:sx n="150" d="100"/>
          <a:sy n="150" d="100"/>
        </p:scale>
        <p:origin x="1128" y="17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rand%20Poitiers\pr&#233;sentations\15%20-%20COPILn&#176;3\Graphes%20r&#233;sultats_post_forum_acteur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rand%20Poitiers\pr&#233;sentations\12%20-%20GTn&#176;2\Approvisionnement\Hypoth&#232;ses%20puissance%20et%20production%20EnR_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Total!$A$2</c:f>
              <c:strCache>
                <c:ptCount val="1"/>
                <c:pt idx="0">
                  <c:v>Résidentiel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0"/>
          <c:cat>
            <c:strRef>
              <c:f>Total!$B$1:$E$1</c:f>
              <c:strCache>
                <c:ptCount val="2"/>
                <c:pt idx="0">
                  <c:v>2013</c:v>
                </c:pt>
                <c:pt idx="1">
                  <c:v>Volontariste</c:v>
                </c:pt>
              </c:strCache>
              <c:extLst xmlns:c16r2="http://schemas.microsoft.com/office/drawing/2015/06/chart"/>
            </c:strRef>
          </c:cat>
          <c:val>
            <c:numRef>
              <c:f>Total!$B$2:$E$2</c:f>
              <c:numCache>
                <c:formatCode>0</c:formatCode>
                <c:ptCount val="2"/>
                <c:pt idx="0">
                  <c:v>1536.6638385770461</c:v>
                </c:pt>
                <c:pt idx="1">
                  <c:v>1307.787983100025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B1-4413-8D3D-D59D7683F38F}"/>
            </c:ext>
          </c:extLst>
        </c:ser>
        <c:ser>
          <c:idx val="2"/>
          <c:order val="1"/>
          <c:tx>
            <c:strRef>
              <c:f>Total!$A$3</c:f>
              <c:strCache>
                <c:ptCount val="1"/>
                <c:pt idx="0">
                  <c:v>Tertiaire</c:v>
                </c:pt>
              </c:strCache>
            </c:strRef>
          </c:tx>
          <c:spPr>
            <a:solidFill>
              <a:srgbClr val="B9CDE5"/>
            </a:solidFill>
            <a:ln>
              <a:noFill/>
            </a:ln>
            <a:effectLst/>
          </c:spPr>
          <c:invertIfNegative val="0"/>
          <c:cat>
            <c:strRef>
              <c:f>Total!$B$1:$E$1</c:f>
              <c:strCache>
                <c:ptCount val="2"/>
                <c:pt idx="0">
                  <c:v>2013</c:v>
                </c:pt>
                <c:pt idx="1">
                  <c:v>Volontariste</c:v>
                </c:pt>
              </c:strCache>
              <c:extLst xmlns:c16r2="http://schemas.microsoft.com/office/drawing/2015/06/chart"/>
            </c:strRef>
          </c:cat>
          <c:val>
            <c:numRef>
              <c:f>Total!$B$3:$E$3</c:f>
              <c:numCache>
                <c:formatCode>0</c:formatCode>
                <c:ptCount val="2"/>
                <c:pt idx="0">
                  <c:v>1027.949198438489</c:v>
                </c:pt>
                <c:pt idx="1">
                  <c:v>908.96727611781796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7B1-4413-8D3D-D59D7683F38F}"/>
            </c:ext>
          </c:extLst>
        </c:ser>
        <c:ser>
          <c:idx val="3"/>
          <c:order val="2"/>
          <c:tx>
            <c:strRef>
              <c:f>Total!$A$4</c:f>
              <c:strCache>
                <c:ptCount val="1"/>
                <c:pt idx="0">
                  <c:v>Industrie</c:v>
                </c:pt>
              </c:strCache>
            </c:strRef>
          </c:tx>
          <c:spPr>
            <a:solidFill>
              <a:srgbClr val="948A54"/>
            </a:solidFill>
            <a:ln>
              <a:noFill/>
            </a:ln>
            <a:effectLst/>
          </c:spPr>
          <c:invertIfNegative val="0"/>
          <c:cat>
            <c:strRef>
              <c:f>Total!$B$1:$E$1</c:f>
              <c:strCache>
                <c:ptCount val="2"/>
                <c:pt idx="0">
                  <c:v>2013</c:v>
                </c:pt>
                <c:pt idx="1">
                  <c:v>Volontariste</c:v>
                </c:pt>
              </c:strCache>
              <c:extLst xmlns:c16r2="http://schemas.microsoft.com/office/drawing/2015/06/chart"/>
            </c:strRef>
          </c:cat>
          <c:val>
            <c:numRef>
              <c:f>Total!$B$4:$E$4</c:f>
              <c:numCache>
                <c:formatCode>0</c:formatCode>
                <c:ptCount val="2"/>
                <c:pt idx="0">
                  <c:v>381.91646959199011</c:v>
                </c:pt>
                <c:pt idx="1">
                  <c:v>319.70768725521407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7B1-4413-8D3D-D59D7683F38F}"/>
            </c:ext>
          </c:extLst>
        </c:ser>
        <c:ser>
          <c:idx val="4"/>
          <c:order val="3"/>
          <c:tx>
            <c:strRef>
              <c:f>Total!$A$5</c:f>
              <c:strCache>
                <c:ptCount val="1"/>
                <c:pt idx="0">
                  <c:v>Agriculture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Total!$B$1:$E$1</c:f>
              <c:strCache>
                <c:ptCount val="2"/>
                <c:pt idx="0">
                  <c:v>2013</c:v>
                </c:pt>
                <c:pt idx="1">
                  <c:v>Volontariste</c:v>
                </c:pt>
              </c:strCache>
              <c:extLst xmlns:c16r2="http://schemas.microsoft.com/office/drawing/2015/06/chart"/>
            </c:strRef>
          </c:cat>
          <c:val>
            <c:numRef>
              <c:f>Total!$B$5:$E$5</c:f>
              <c:numCache>
                <c:formatCode>0\.0</c:formatCode>
                <c:ptCount val="2"/>
                <c:pt idx="0">
                  <c:v>79.651878332570405</c:v>
                </c:pt>
                <c:pt idx="1">
                  <c:v>67.704096582684841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7B1-4413-8D3D-D59D7683F38F}"/>
            </c:ext>
          </c:extLst>
        </c:ser>
        <c:ser>
          <c:idx val="0"/>
          <c:order val="4"/>
          <c:tx>
            <c:strRef>
              <c:f>Total!$A$6</c:f>
              <c:strCache>
                <c:ptCount val="1"/>
                <c:pt idx="0">
                  <c:v>Mobilité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cat>
            <c:strRef>
              <c:f>Total!$B$1:$E$1</c:f>
              <c:strCache>
                <c:ptCount val="2"/>
                <c:pt idx="0">
                  <c:v>2013</c:v>
                </c:pt>
                <c:pt idx="1">
                  <c:v>Volontariste</c:v>
                </c:pt>
              </c:strCache>
              <c:extLst xmlns:c16r2="http://schemas.microsoft.com/office/drawing/2015/06/chart"/>
            </c:strRef>
          </c:cat>
          <c:val>
            <c:numRef>
              <c:f>Total!$B$6:$E$6</c:f>
              <c:numCache>
                <c:formatCode>0</c:formatCode>
                <c:ptCount val="2"/>
                <c:pt idx="0">
                  <c:v>2880.6531641076913</c:v>
                </c:pt>
                <c:pt idx="1">
                  <c:v>1849.0964961115349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7B1-4413-8D3D-D59D7683F3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9786880"/>
        <c:axId val="179788416"/>
      </c:barChart>
      <c:catAx>
        <c:axId val="179786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9788416"/>
        <c:crosses val="autoZero"/>
        <c:auto val="1"/>
        <c:lblAlgn val="ctr"/>
        <c:lblOffset val="100"/>
        <c:noMultiLvlLbl val="0"/>
      </c:catAx>
      <c:valAx>
        <c:axId val="179788416"/>
        <c:scaling>
          <c:orientation val="minMax"/>
          <c:max val="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9786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Total!$A$2</c:f>
              <c:strCache>
                <c:ptCount val="1"/>
                <c:pt idx="0">
                  <c:v>Eolien</c:v>
                </c:pt>
              </c:strCache>
            </c:strRef>
          </c:tx>
          <c:spPr>
            <a:solidFill>
              <a:srgbClr val="01BCFF"/>
            </a:solidFill>
            <a:ln>
              <a:noFill/>
            </a:ln>
            <a:effectLst/>
          </c:spPr>
          <c:invertIfNegative val="0"/>
          <c:cat>
            <c:strRef>
              <c:f>Total!$B$1:$E$1</c:f>
              <c:strCache>
                <c:ptCount val="2"/>
                <c:pt idx="0">
                  <c:v>2013</c:v>
                </c:pt>
                <c:pt idx="1">
                  <c:v>Volontariste</c:v>
                </c:pt>
              </c:strCache>
            </c:strRef>
          </c:cat>
          <c:val>
            <c:numRef>
              <c:f>Total!$B$2:$E$2</c:f>
              <c:numCache>
                <c:formatCode>General</c:formatCode>
                <c:ptCount val="2"/>
                <c:pt idx="0">
                  <c:v>15</c:v>
                </c:pt>
                <c:pt idx="1">
                  <c:v>410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0C-4B5B-A52A-794AC614AC5F}"/>
            </c:ext>
          </c:extLst>
        </c:ser>
        <c:ser>
          <c:idx val="1"/>
          <c:order val="1"/>
          <c:tx>
            <c:strRef>
              <c:f>Total!$A$3</c:f>
              <c:strCache>
                <c:ptCount val="1"/>
                <c:pt idx="0">
                  <c:v>PV au sol</c:v>
                </c:pt>
              </c:strCache>
            </c:strRef>
          </c:tx>
          <c:spPr>
            <a:solidFill>
              <a:srgbClr val="FFE600"/>
            </a:solidFill>
            <a:ln>
              <a:noFill/>
            </a:ln>
            <a:effectLst/>
          </c:spPr>
          <c:invertIfNegative val="0"/>
          <c:cat>
            <c:strRef>
              <c:f>Total!$B$1:$E$1</c:f>
              <c:strCache>
                <c:ptCount val="2"/>
                <c:pt idx="0">
                  <c:v>2013</c:v>
                </c:pt>
                <c:pt idx="1">
                  <c:v>Volontariste</c:v>
                </c:pt>
              </c:strCache>
            </c:strRef>
          </c:cat>
          <c:val>
            <c:numRef>
              <c:f>Total!$B$3:$E$3</c:f>
              <c:numCache>
                <c:formatCode>General</c:formatCode>
                <c:ptCount val="2"/>
                <c:pt idx="0">
                  <c:v>0</c:v>
                </c:pt>
                <c:pt idx="1">
                  <c:v>210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0C-4B5B-A52A-794AC614AC5F}"/>
            </c:ext>
          </c:extLst>
        </c:ser>
        <c:ser>
          <c:idx val="2"/>
          <c:order val="2"/>
          <c:tx>
            <c:strRef>
              <c:f>Total!$A$4</c:f>
              <c:strCache>
                <c:ptCount val="1"/>
                <c:pt idx="0">
                  <c:v>PV en toiture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cat>
            <c:strRef>
              <c:f>Total!$B$1:$E$1</c:f>
              <c:strCache>
                <c:ptCount val="2"/>
                <c:pt idx="0">
                  <c:v>2013</c:v>
                </c:pt>
                <c:pt idx="1">
                  <c:v>Volontariste</c:v>
                </c:pt>
              </c:strCache>
            </c:strRef>
          </c:cat>
          <c:val>
            <c:numRef>
              <c:f>Total!$B$4:$E$4</c:f>
              <c:numCache>
                <c:formatCode>0</c:formatCode>
                <c:ptCount val="2"/>
                <c:pt idx="0" formatCode="General">
                  <c:v>11</c:v>
                </c:pt>
                <c:pt idx="1">
                  <c:v>165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30C-4B5B-A52A-794AC614AC5F}"/>
            </c:ext>
          </c:extLst>
        </c:ser>
        <c:ser>
          <c:idx val="3"/>
          <c:order val="3"/>
          <c:tx>
            <c:strRef>
              <c:f>Total!$A$5</c:f>
              <c:strCache>
                <c:ptCount val="1"/>
                <c:pt idx="0">
                  <c:v>Pompes à chaleur/Géothermie</c:v>
                </c:pt>
              </c:strCache>
            </c:strRef>
          </c:tx>
          <c:spPr>
            <a:solidFill>
              <a:srgbClr val="948A54"/>
            </a:solidFill>
            <a:ln>
              <a:noFill/>
            </a:ln>
            <a:effectLst/>
          </c:spPr>
          <c:invertIfNegative val="0"/>
          <c:cat>
            <c:strRef>
              <c:f>Total!$B$1:$E$1</c:f>
              <c:strCache>
                <c:ptCount val="2"/>
                <c:pt idx="0">
                  <c:v>2013</c:v>
                </c:pt>
                <c:pt idx="1">
                  <c:v>Volontariste</c:v>
                </c:pt>
              </c:strCache>
            </c:strRef>
          </c:cat>
          <c:val>
            <c:numRef>
              <c:f>Total!$B$5:$E$5</c:f>
              <c:numCache>
                <c:formatCode>0</c:formatCode>
                <c:ptCount val="2"/>
                <c:pt idx="0" formatCode="General">
                  <c:v>78</c:v>
                </c:pt>
                <c:pt idx="1">
                  <c:v>383.1855881872084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30C-4B5B-A52A-794AC614AC5F}"/>
            </c:ext>
          </c:extLst>
        </c:ser>
        <c:ser>
          <c:idx val="4"/>
          <c:order val="4"/>
          <c:tx>
            <c:strRef>
              <c:f>Total!$A$6</c:f>
              <c:strCache>
                <c:ptCount val="1"/>
                <c:pt idx="0">
                  <c:v>Bois</c:v>
                </c:pt>
              </c:strCache>
            </c:strRef>
          </c:tx>
          <c:spPr>
            <a:solidFill>
              <a:srgbClr val="CF2F3E"/>
            </a:solidFill>
            <a:ln>
              <a:noFill/>
            </a:ln>
            <a:effectLst/>
          </c:spPr>
          <c:invertIfNegative val="0"/>
          <c:cat>
            <c:strRef>
              <c:f>Total!$B$1:$E$1</c:f>
              <c:strCache>
                <c:ptCount val="2"/>
                <c:pt idx="0">
                  <c:v>2013</c:v>
                </c:pt>
                <c:pt idx="1">
                  <c:v>Volontariste</c:v>
                </c:pt>
              </c:strCache>
            </c:strRef>
          </c:cat>
          <c:val>
            <c:numRef>
              <c:f>Total!$B$6:$E$6</c:f>
              <c:numCache>
                <c:formatCode>General</c:formatCode>
                <c:ptCount val="2"/>
                <c:pt idx="0">
                  <c:v>337</c:v>
                </c:pt>
                <c:pt idx="1">
                  <c:v>403.90999999999997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30C-4B5B-A52A-794AC614AC5F}"/>
            </c:ext>
          </c:extLst>
        </c:ser>
        <c:ser>
          <c:idx val="5"/>
          <c:order val="5"/>
          <c:tx>
            <c:strRef>
              <c:f>Total!$A$7</c:f>
              <c:strCache>
                <c:ptCount val="1"/>
                <c:pt idx="0">
                  <c:v>Biogaz</c:v>
                </c:pt>
              </c:strCache>
            </c:strRef>
          </c:tx>
          <c:spPr>
            <a:solidFill>
              <a:srgbClr val="05FF76"/>
            </a:solidFill>
            <a:ln>
              <a:noFill/>
            </a:ln>
            <a:effectLst/>
          </c:spPr>
          <c:invertIfNegative val="0"/>
          <c:cat>
            <c:strRef>
              <c:f>Total!$B$1:$E$1</c:f>
              <c:strCache>
                <c:ptCount val="2"/>
                <c:pt idx="0">
                  <c:v>2013</c:v>
                </c:pt>
                <c:pt idx="1">
                  <c:v>Volontariste</c:v>
                </c:pt>
              </c:strCache>
            </c:strRef>
          </c:cat>
          <c:val>
            <c:numRef>
              <c:f>Total!$B$7:$E$7</c:f>
              <c:numCache>
                <c:formatCode>General</c:formatCode>
                <c:ptCount val="2"/>
                <c:pt idx="0">
                  <c:v>0</c:v>
                </c:pt>
                <c:pt idx="1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30C-4B5B-A52A-794AC614AC5F}"/>
            </c:ext>
          </c:extLst>
        </c:ser>
        <c:ser>
          <c:idx val="6"/>
          <c:order val="6"/>
          <c:tx>
            <c:strRef>
              <c:f>Total!$A$8</c:f>
              <c:strCache>
                <c:ptCount val="1"/>
                <c:pt idx="0">
                  <c:v>Chaleur fatale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0"/>
          <c:cat>
            <c:strRef>
              <c:f>Total!$B$1:$E$1</c:f>
              <c:strCache>
                <c:ptCount val="2"/>
                <c:pt idx="0">
                  <c:v>2013</c:v>
                </c:pt>
                <c:pt idx="1">
                  <c:v>Volontariste</c:v>
                </c:pt>
              </c:strCache>
            </c:strRef>
          </c:cat>
          <c:val>
            <c:numRef>
              <c:f>Total!$B$8:$E$8</c:f>
              <c:numCache>
                <c:formatCode>General</c:formatCode>
                <c:ptCount val="2"/>
                <c:pt idx="0">
                  <c:v>24</c:v>
                </c:pt>
                <c:pt idx="1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30C-4B5B-A52A-794AC614AC5F}"/>
            </c:ext>
          </c:extLst>
        </c:ser>
        <c:ser>
          <c:idx val="7"/>
          <c:order val="7"/>
          <c:tx>
            <c:strRef>
              <c:f>Total!$A$9</c:f>
              <c:strCache>
                <c:ptCount val="1"/>
                <c:pt idx="0">
                  <c:v>Solaire thermique</c:v>
                </c:pt>
              </c:strCache>
            </c:strRef>
          </c:tx>
          <c:spPr>
            <a:solidFill>
              <a:srgbClr val="FFCC00"/>
            </a:solidFill>
            <a:ln>
              <a:noFill/>
            </a:ln>
            <a:effectLst/>
          </c:spPr>
          <c:invertIfNegative val="0"/>
          <c:cat>
            <c:strRef>
              <c:f>Total!$B$1:$E$1</c:f>
              <c:strCache>
                <c:ptCount val="2"/>
                <c:pt idx="0">
                  <c:v>2013</c:v>
                </c:pt>
                <c:pt idx="1">
                  <c:v>Volontariste</c:v>
                </c:pt>
              </c:strCache>
            </c:strRef>
          </c:cat>
          <c:val>
            <c:numRef>
              <c:f>Total!$B$9:$E$9</c:f>
              <c:numCache>
                <c:formatCode>General</c:formatCode>
                <c:ptCount val="2"/>
                <c:pt idx="0">
                  <c:v>3.2</c:v>
                </c:pt>
                <c:pt idx="1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30C-4B5B-A52A-794AC614AC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9959680"/>
        <c:axId val="219961216"/>
      </c:barChart>
      <c:catAx>
        <c:axId val="21995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9961216"/>
        <c:crosses val="autoZero"/>
        <c:auto val="1"/>
        <c:lblAlgn val="ctr"/>
        <c:lblOffset val="100"/>
        <c:noMultiLvlLbl val="0"/>
      </c:catAx>
      <c:valAx>
        <c:axId val="219961216"/>
        <c:scaling>
          <c:orientation val="minMax"/>
          <c:max val="1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9959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BC702-E2C4-4561-A7ED-193C8588510F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F4D7B-3371-4020-A87B-7645E3081C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593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92FA4-52AD-428F-B604-8F3D6EACBC08}" type="datetimeFigureOut">
              <a:rPr lang="fr-FR" smtClean="0"/>
              <a:pPr/>
              <a:t>10/09/2021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CA8A8-C746-46D9-AACA-1A821FD866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29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1556793"/>
            <a:ext cx="6408712" cy="648072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408712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3E90A-60A3-4DD4-9A9F-9E4D19262362}" type="datetime1">
              <a:rPr lang="fr-FR" smtClean="0"/>
              <a:t>10/09/2021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92213" y="5231218"/>
            <a:ext cx="5660107" cy="120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88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63A49-5131-42C7-9929-E0072E5E9B67}" type="datetime1">
              <a:rPr lang="fr-FR" smtClean="0"/>
              <a:t>10/09/2021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998-FB24-4D55-85BD-932B30BB390E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53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272360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C4B7-8D31-49EA-BB1B-E2C9F88562AB}" type="datetime1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998-FB24-4D55-85BD-932B30BB390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59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88832" cy="432048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rgbClr val="272360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628801"/>
            <a:ext cx="6984776" cy="424847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78869-1A1B-473A-8191-8A7E30363C89}" type="datetime1">
              <a:rPr lang="fr-FR" smtClean="0"/>
              <a:t>10/09/2021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998-FB24-4D55-85BD-932B30BB390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06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052737"/>
            <a:ext cx="4038600" cy="489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052737"/>
            <a:ext cx="4038600" cy="489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A1977-36B8-4AC6-8251-3864DF470E97}" type="datetime1">
              <a:rPr lang="fr-FR" smtClean="0"/>
              <a:t>10/09/2021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998-FB24-4D55-85BD-932B30BB390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7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5576" y="1052736"/>
            <a:ext cx="3744416" cy="86409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723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5232" y="1916832"/>
            <a:ext cx="37547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499991" y="1052736"/>
            <a:ext cx="3744416" cy="86409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723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499992" y="1916832"/>
            <a:ext cx="37444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F1FC-60A6-4742-A70C-226BB2A5A931}" type="datetime1">
              <a:rPr lang="fr-FR" smtClean="0"/>
              <a:t>10/09/2021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998-FB24-4D55-85BD-932B30BB390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12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16824" cy="36004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272360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46951-2482-4FB3-9EA5-F26537077323}" type="datetime1">
              <a:rPr lang="fr-FR" smtClean="0"/>
              <a:t>10/09/2021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998-FB24-4D55-85BD-932B30BB390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27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AB2B-DD7B-4680-BBA8-D9B5F5D06FAE}" type="datetime1">
              <a:rPr lang="fr-FR" smtClean="0"/>
              <a:t>10/09/2021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998-FB24-4D55-85BD-932B30BB390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3008313" cy="382364"/>
          </a:xfrm>
        </p:spPr>
        <p:txBody>
          <a:bodyPr anchor="b"/>
          <a:lstStyle>
            <a:lvl1pPr algn="l">
              <a:defRPr sz="2000" b="1">
                <a:solidFill>
                  <a:srgbClr val="272360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052736"/>
            <a:ext cx="4309318" cy="5073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4041-C0EA-4B44-9BDE-01880248B0A5}" type="datetime1">
              <a:rPr lang="fr-FR" smtClean="0"/>
              <a:t>10/09/2021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998-FB24-4D55-85BD-932B30BB390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62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272360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367E-7E12-4E2E-BF03-6713ED41E1E7}" type="datetime1">
              <a:rPr lang="fr-FR" smtClean="0"/>
              <a:t>10/09/2021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998-FB24-4D55-85BD-932B30BB390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979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23528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F46-CE16-41E7-9B0E-5CD1EFA1D9B6}" type="datetime1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2373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86872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AB998-FB24-4D55-85BD-932B30BB390E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4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908720"/>
            <a:ext cx="6408712" cy="648072"/>
          </a:xfrm>
        </p:spPr>
        <p:txBody>
          <a:bodyPr/>
          <a:lstStyle/>
          <a:p>
            <a:r>
              <a:rPr lang="fr-FR" dirty="0" smtClean="0"/>
              <a:t>EIT 2021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036439"/>
            <a:ext cx="6408712" cy="1752600"/>
          </a:xfrm>
        </p:spPr>
        <p:txBody>
          <a:bodyPr>
            <a:normAutofit/>
          </a:bodyPr>
          <a:lstStyle/>
          <a:p>
            <a:r>
              <a:rPr lang="fr-FR" dirty="0" smtClean="0"/>
              <a:t>Les transitions environnementales </a:t>
            </a:r>
            <a:r>
              <a:rPr lang="fr-FR" dirty="0" smtClean="0"/>
              <a:t>à Grand </a:t>
            </a:r>
            <a:r>
              <a:rPr lang="fr-FR" dirty="0" smtClean="0"/>
              <a:t>Poitiers</a:t>
            </a:r>
          </a:p>
        </p:txBody>
      </p:sp>
    </p:spTree>
    <p:extLst>
      <p:ext uri="{BB962C8B-B14F-4D97-AF65-F5344CB8AC3E}">
        <p14:creationId xmlns:p14="http://schemas.microsoft.com/office/powerpoint/2010/main" val="236977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D44B20FA-9882-4F94-BC7D-EFBECB7B0ECE}"/>
              </a:ext>
            </a:extLst>
          </p:cNvPr>
          <p:cNvGrpSpPr/>
          <p:nvPr/>
        </p:nvGrpSpPr>
        <p:grpSpPr>
          <a:xfrm>
            <a:off x="251520" y="830031"/>
            <a:ext cx="8658619" cy="5679971"/>
            <a:chOff x="35496" y="546613"/>
            <a:chExt cx="9090667" cy="5963390"/>
          </a:xfrm>
        </p:grpSpPr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xmlns="" id="{4D81552E-91A0-4A18-8673-809676526E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7861" y="908720"/>
              <a:ext cx="5601283" cy="5601283"/>
            </a:xfrm>
            <a:prstGeom prst="rect">
              <a:avLst/>
            </a:prstGeom>
          </p:spPr>
        </p:pic>
        <p:sp>
          <p:nvSpPr>
            <p:cNvPr id="38" name="ZoneTexte 37">
              <a:extLst>
                <a:ext uri="{FF2B5EF4-FFF2-40B4-BE49-F238E27FC236}">
                  <a16:creationId xmlns:a16="http://schemas.microsoft.com/office/drawing/2014/main" xmlns="" id="{A43E739D-1D29-42B5-8005-EA7C3892A38C}"/>
                </a:ext>
              </a:extLst>
            </p:cNvPr>
            <p:cNvSpPr txBox="1"/>
            <p:nvPr/>
          </p:nvSpPr>
          <p:spPr>
            <a:xfrm>
              <a:off x="88676" y="546613"/>
              <a:ext cx="20882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/>
                <a:t>Consommation d’énergie finale par source</a:t>
              </a: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xmlns="" id="{CFA4578C-54DB-4CCC-BB60-ECF08B3CAD2D}"/>
                </a:ext>
              </a:extLst>
            </p:cNvPr>
            <p:cNvSpPr txBox="1"/>
            <p:nvPr/>
          </p:nvSpPr>
          <p:spPr>
            <a:xfrm>
              <a:off x="6964932" y="546613"/>
              <a:ext cx="20882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/>
                <a:t>Consommation d’énergie finale par secteur</a:t>
              </a: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xmlns="" id="{4A6CDEED-FEDD-41C2-9475-14AF908B954F}"/>
                </a:ext>
              </a:extLst>
            </p:cNvPr>
            <p:cNvSpPr txBox="1"/>
            <p:nvPr/>
          </p:nvSpPr>
          <p:spPr>
            <a:xfrm>
              <a:off x="35496" y="1321023"/>
              <a:ext cx="18898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dirty="0"/>
                <a:t>1 160 GWh (20%)</a:t>
              </a: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xmlns="" id="{A91ABE6D-E3D6-489C-94D5-A507442342FE}"/>
                </a:ext>
              </a:extLst>
            </p:cNvPr>
            <p:cNvSpPr txBox="1"/>
            <p:nvPr/>
          </p:nvSpPr>
          <p:spPr>
            <a:xfrm>
              <a:off x="35496" y="2348880"/>
              <a:ext cx="18898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dirty="0"/>
                <a:t>1 000 GWh (17%)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xmlns="" id="{DBE39421-8AD8-4724-B9DD-E9B89C2B9A64}"/>
                </a:ext>
              </a:extLst>
            </p:cNvPr>
            <p:cNvSpPr txBox="1"/>
            <p:nvPr/>
          </p:nvSpPr>
          <p:spPr>
            <a:xfrm>
              <a:off x="35496" y="3049215"/>
              <a:ext cx="18898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dirty="0"/>
                <a:t>420 GWh (7%)</a:t>
              </a:r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xmlns="" id="{CDF57451-ADD3-41B1-BC5A-552AF2868344}"/>
                </a:ext>
              </a:extLst>
            </p:cNvPr>
            <p:cNvSpPr txBox="1"/>
            <p:nvPr/>
          </p:nvSpPr>
          <p:spPr>
            <a:xfrm>
              <a:off x="35496" y="3410245"/>
              <a:ext cx="18898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dirty="0"/>
                <a:t>61 GWh (1%)</a:t>
              </a: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xmlns="" id="{4D423350-A665-4692-A932-AF00668F2E88}"/>
                </a:ext>
              </a:extLst>
            </p:cNvPr>
            <p:cNvSpPr txBox="1"/>
            <p:nvPr/>
          </p:nvSpPr>
          <p:spPr>
            <a:xfrm>
              <a:off x="35496" y="4914007"/>
              <a:ext cx="18898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dirty="0"/>
                <a:t>3 260 GWh (55%)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xmlns="" id="{B2CFF254-7847-4CC1-860C-38B3007D7BF5}"/>
                </a:ext>
              </a:extLst>
            </p:cNvPr>
            <p:cNvSpPr txBox="1"/>
            <p:nvPr/>
          </p:nvSpPr>
          <p:spPr>
            <a:xfrm>
              <a:off x="7236296" y="1345925"/>
              <a:ext cx="18898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1 535 GWh (26%)</a:t>
              </a: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xmlns="" id="{914A4322-F5FC-4C99-AE69-AAD23DAE6B5A}"/>
                </a:ext>
              </a:extLst>
            </p:cNvPr>
            <p:cNvSpPr txBox="1"/>
            <p:nvPr/>
          </p:nvSpPr>
          <p:spPr>
            <a:xfrm>
              <a:off x="7236296" y="2617167"/>
              <a:ext cx="18898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1 030 GWh (17%)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xmlns="" id="{3F3F034F-0E6A-48AF-A57F-131E0B1F0644}"/>
                </a:ext>
              </a:extLst>
            </p:cNvPr>
            <p:cNvSpPr txBox="1"/>
            <p:nvPr/>
          </p:nvSpPr>
          <p:spPr>
            <a:xfrm>
              <a:off x="7236296" y="3356992"/>
              <a:ext cx="18898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380 GWh (6%)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xmlns="" id="{3EBD3079-7A5A-4D9E-BDFA-77C9E63AF567}"/>
                </a:ext>
              </a:extLst>
            </p:cNvPr>
            <p:cNvSpPr txBox="1"/>
            <p:nvPr/>
          </p:nvSpPr>
          <p:spPr>
            <a:xfrm>
              <a:off x="7236296" y="3697287"/>
              <a:ext cx="18898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80 GWh (1%)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xmlns="" id="{1D317E3D-B6DE-4D6C-B265-371B845ED111}"/>
                </a:ext>
              </a:extLst>
            </p:cNvPr>
            <p:cNvSpPr txBox="1"/>
            <p:nvPr/>
          </p:nvSpPr>
          <p:spPr>
            <a:xfrm>
              <a:off x="7236296" y="5065439"/>
              <a:ext cx="18898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2 880 GWh (50%)</a:t>
              </a:r>
            </a:p>
          </p:txBody>
        </p:sp>
        <p:sp>
          <p:nvSpPr>
            <p:cNvPr id="50" name="Rectangle 1">
              <a:extLst>
                <a:ext uri="{FF2B5EF4-FFF2-40B4-BE49-F238E27FC236}">
                  <a16:creationId xmlns:a16="http://schemas.microsoft.com/office/drawing/2014/main" xmlns="" id="{7E5A0825-7EB3-47C4-9212-BE7B93C84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1880" y="623557"/>
              <a:ext cx="2095475" cy="36933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800" b="1" dirty="0">
                  <a:solidFill>
                    <a:srgbClr val="000000"/>
                  </a:solidFill>
                </a:rPr>
                <a:t>Total: </a:t>
              </a:r>
              <a:r>
                <a:rPr lang="fr-FR" altLang="fr-FR" sz="1800" b="1" dirty="0">
                  <a:solidFill>
                    <a:srgbClr val="FF0000"/>
                  </a:solidFill>
                </a:rPr>
                <a:t>5 900 GWh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1974A083-E7E1-4D76-964E-719305EF567B}"/>
                </a:ext>
              </a:extLst>
            </p:cNvPr>
            <p:cNvSpPr/>
            <p:nvPr/>
          </p:nvSpPr>
          <p:spPr>
            <a:xfrm>
              <a:off x="1886400" y="1926000"/>
              <a:ext cx="90000" cy="36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xmlns="" id="{DAC53028-27D2-4508-8CC3-C9FDD3381BA0}"/>
                </a:ext>
              </a:extLst>
            </p:cNvPr>
            <p:cNvSpPr txBox="1"/>
            <p:nvPr/>
          </p:nvSpPr>
          <p:spPr>
            <a:xfrm>
              <a:off x="35496" y="1763524"/>
              <a:ext cx="18898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00" dirty="0"/>
                <a:t>Dont EnR électrique</a:t>
              </a:r>
            </a:p>
            <a:p>
              <a:pPr algn="r"/>
              <a:r>
                <a:rPr lang="fr-FR" sz="900" dirty="0"/>
                <a:t>(0,4%)</a:t>
              </a:r>
            </a:p>
          </p:txBody>
        </p:sp>
      </p:grpSp>
      <p:sp>
        <p:nvSpPr>
          <p:cNvPr id="20" name="Titre 1"/>
          <p:cNvSpPr>
            <a:spLocks noGrp="1"/>
          </p:cNvSpPr>
          <p:nvPr>
            <p:ph type="title"/>
          </p:nvPr>
        </p:nvSpPr>
        <p:spPr>
          <a:xfrm>
            <a:off x="251520" y="186573"/>
            <a:ext cx="4968552" cy="36004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Schéma directeur des </a:t>
            </a:r>
            <a:r>
              <a:rPr lang="fr-FR" dirty="0" smtClean="0"/>
              <a:t>énergies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8124099" y="60932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659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E110427-ADFC-472A-BB31-FD977D85D93B}"/>
              </a:ext>
            </a:extLst>
          </p:cNvPr>
          <p:cNvSpPr/>
          <p:nvPr/>
        </p:nvSpPr>
        <p:spPr>
          <a:xfrm>
            <a:off x="1545205" y="2797497"/>
            <a:ext cx="192693" cy="19269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5E32A0A-DD22-426A-92EB-F5FFC5B87E60}"/>
              </a:ext>
            </a:extLst>
          </p:cNvPr>
          <p:cNvSpPr/>
          <p:nvPr/>
        </p:nvSpPr>
        <p:spPr>
          <a:xfrm>
            <a:off x="1545205" y="2503608"/>
            <a:ext cx="192693" cy="192693"/>
          </a:xfrm>
          <a:prstGeom prst="rect">
            <a:avLst/>
          </a:prstGeom>
          <a:solidFill>
            <a:srgbClr val="B9CD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D411485-9349-4DD5-8734-11FAADBB8092}"/>
              </a:ext>
            </a:extLst>
          </p:cNvPr>
          <p:cNvSpPr/>
          <p:nvPr/>
        </p:nvSpPr>
        <p:spPr>
          <a:xfrm>
            <a:off x="1545205" y="1621941"/>
            <a:ext cx="192693" cy="192693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07594E1-739B-440A-9ADC-223B435C4F2F}"/>
              </a:ext>
            </a:extLst>
          </p:cNvPr>
          <p:cNvSpPr/>
          <p:nvPr/>
        </p:nvSpPr>
        <p:spPr>
          <a:xfrm>
            <a:off x="1545205" y="2209719"/>
            <a:ext cx="192693" cy="192693"/>
          </a:xfrm>
          <a:prstGeom prst="rect">
            <a:avLst/>
          </a:prstGeom>
          <a:solidFill>
            <a:srgbClr val="948A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9A06F5-94A0-4F54-9385-B7352E50BF04}"/>
              </a:ext>
            </a:extLst>
          </p:cNvPr>
          <p:cNvSpPr/>
          <p:nvPr/>
        </p:nvSpPr>
        <p:spPr>
          <a:xfrm>
            <a:off x="1545205" y="1915830"/>
            <a:ext cx="192693" cy="19269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ADA915CB-6196-485B-8012-014B09136BE5}"/>
              </a:ext>
            </a:extLst>
          </p:cNvPr>
          <p:cNvSpPr txBox="1"/>
          <p:nvPr/>
        </p:nvSpPr>
        <p:spPr>
          <a:xfrm>
            <a:off x="1686689" y="2785125"/>
            <a:ext cx="1008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Résidentiel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E0DA21FB-0F21-40C5-AE7B-09A1CCE8CAD5}"/>
              </a:ext>
            </a:extLst>
          </p:cNvPr>
          <p:cNvSpPr txBox="1"/>
          <p:nvPr/>
        </p:nvSpPr>
        <p:spPr>
          <a:xfrm>
            <a:off x="1686689" y="2487016"/>
            <a:ext cx="1008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Tertiaire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CC32F466-B466-4578-B4FD-1410FECD1956}"/>
              </a:ext>
            </a:extLst>
          </p:cNvPr>
          <p:cNvSpPr txBox="1"/>
          <p:nvPr/>
        </p:nvSpPr>
        <p:spPr>
          <a:xfrm>
            <a:off x="1686689" y="1592686"/>
            <a:ext cx="1008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Transports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1F371CF7-C838-42F0-8D85-CF1BE7C81208}"/>
              </a:ext>
            </a:extLst>
          </p:cNvPr>
          <p:cNvSpPr txBox="1"/>
          <p:nvPr/>
        </p:nvSpPr>
        <p:spPr>
          <a:xfrm>
            <a:off x="1686689" y="2188906"/>
            <a:ext cx="1008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Industrie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A756BB81-8F35-46E5-BF51-43A13F3D0417}"/>
              </a:ext>
            </a:extLst>
          </p:cNvPr>
          <p:cNvSpPr txBox="1"/>
          <p:nvPr/>
        </p:nvSpPr>
        <p:spPr>
          <a:xfrm>
            <a:off x="1686689" y="1890796"/>
            <a:ext cx="1008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Agriculture</a:t>
            </a:r>
          </a:p>
        </p:txBody>
      </p:sp>
      <p:graphicFrame>
        <p:nvGraphicFramePr>
          <p:cNvPr id="14" name="Graphique 13">
            <a:extLst>
              <a:ext uri="{FF2B5EF4-FFF2-40B4-BE49-F238E27FC236}">
                <a16:creationId xmlns:a16="http://schemas.microsoft.com/office/drawing/2014/main" xmlns="" id="{4516FF41-8693-49AC-B668-6812B99CE3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2011497"/>
              </p:ext>
            </p:extLst>
          </p:nvPr>
        </p:nvGraphicFramePr>
        <p:xfrm>
          <a:off x="3814518" y="1297502"/>
          <a:ext cx="4807690" cy="225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CF30F759-BD8E-41A9-954E-59CEBD55CF69}"/>
              </a:ext>
            </a:extLst>
          </p:cNvPr>
          <p:cNvSpPr txBox="1"/>
          <p:nvPr/>
        </p:nvSpPr>
        <p:spPr>
          <a:xfrm>
            <a:off x="3701171" y="1049161"/>
            <a:ext cx="57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GWh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C9AE2C1D-5C0B-4F61-B61A-0106FCE42345}"/>
              </a:ext>
            </a:extLst>
          </p:cNvPr>
          <p:cNvSpPr txBox="1"/>
          <p:nvPr/>
        </p:nvSpPr>
        <p:spPr>
          <a:xfrm>
            <a:off x="4952348" y="1128225"/>
            <a:ext cx="884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/>
              <a:t>5 900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5C76E85C-0827-406A-8488-335CBC8F5753}"/>
              </a:ext>
            </a:extLst>
          </p:cNvPr>
          <p:cNvSpPr txBox="1"/>
          <p:nvPr/>
        </p:nvSpPr>
        <p:spPr>
          <a:xfrm>
            <a:off x="7024750" y="1561908"/>
            <a:ext cx="884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/>
              <a:t>4 500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xmlns="" id="{EE7D408F-7B40-40FF-891D-64FD1F035581}"/>
              </a:ext>
            </a:extLst>
          </p:cNvPr>
          <p:cNvCxnSpPr>
            <a:cxnSpLocks/>
            <a:stCxn id="16" idx="3"/>
            <a:endCxn id="17" idx="1"/>
          </p:cNvCxnSpPr>
          <p:nvPr/>
        </p:nvCxnSpPr>
        <p:spPr>
          <a:xfrm>
            <a:off x="5836514" y="1297502"/>
            <a:ext cx="1188236" cy="433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xmlns="" id="{41C3C55E-85EE-4676-BEA8-2B435FCFF4BB}"/>
              </a:ext>
            </a:extLst>
          </p:cNvPr>
          <p:cNvSpPr/>
          <p:nvPr/>
        </p:nvSpPr>
        <p:spPr>
          <a:xfrm>
            <a:off x="6284415" y="1389200"/>
            <a:ext cx="388413" cy="25028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66295A46-3BB2-457A-BD65-E147D9E07665}"/>
              </a:ext>
            </a:extLst>
          </p:cNvPr>
          <p:cNvSpPr txBox="1"/>
          <p:nvPr/>
        </p:nvSpPr>
        <p:spPr>
          <a:xfrm>
            <a:off x="6189549" y="1371092"/>
            <a:ext cx="5781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-25%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6784529" y="3152746"/>
            <a:ext cx="124792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2030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7031E16D-C8A7-49B0-8F5A-1DFA903E5189}"/>
              </a:ext>
            </a:extLst>
          </p:cNvPr>
          <p:cNvSpPr/>
          <p:nvPr/>
        </p:nvSpPr>
        <p:spPr>
          <a:xfrm>
            <a:off x="1483005" y="5397231"/>
            <a:ext cx="178939" cy="95477"/>
          </a:xfrm>
          <a:prstGeom prst="rect">
            <a:avLst/>
          </a:prstGeom>
          <a:solidFill>
            <a:srgbClr val="CF2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201D8BB1-6D75-41BB-8394-77B6F00536A7}"/>
              </a:ext>
            </a:extLst>
          </p:cNvPr>
          <p:cNvSpPr/>
          <p:nvPr/>
        </p:nvSpPr>
        <p:spPr>
          <a:xfrm>
            <a:off x="1483005" y="5169508"/>
            <a:ext cx="178939" cy="95477"/>
          </a:xfrm>
          <a:prstGeom prst="rect">
            <a:avLst/>
          </a:prstGeom>
          <a:solidFill>
            <a:srgbClr val="05F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12E169BF-A0A1-4029-B932-812FE7392EC6}"/>
              </a:ext>
            </a:extLst>
          </p:cNvPr>
          <p:cNvSpPr/>
          <p:nvPr/>
        </p:nvSpPr>
        <p:spPr>
          <a:xfrm>
            <a:off x="1483005" y="6017974"/>
            <a:ext cx="178939" cy="95477"/>
          </a:xfrm>
          <a:prstGeom prst="rect">
            <a:avLst/>
          </a:prstGeom>
          <a:solidFill>
            <a:srgbClr val="FFE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BC27A54-0E05-43E3-B6AD-79245712B7A1}"/>
              </a:ext>
            </a:extLst>
          </p:cNvPr>
          <p:cNvSpPr/>
          <p:nvPr/>
        </p:nvSpPr>
        <p:spPr>
          <a:xfrm>
            <a:off x="1483005" y="6229452"/>
            <a:ext cx="178939" cy="95477"/>
          </a:xfrm>
          <a:prstGeom prst="rect">
            <a:avLst/>
          </a:prstGeom>
          <a:solidFill>
            <a:srgbClr val="01B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xmlns="" id="{1823A827-3DB2-4EF2-A7A7-C39D7C03D297}"/>
              </a:ext>
            </a:extLst>
          </p:cNvPr>
          <p:cNvSpPr txBox="1"/>
          <p:nvPr/>
        </p:nvSpPr>
        <p:spPr>
          <a:xfrm>
            <a:off x="1641551" y="5306469"/>
            <a:ext cx="487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Bois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xmlns="" id="{C5684ABF-2BCA-48A7-BF71-AACFE326CB1D}"/>
              </a:ext>
            </a:extLst>
          </p:cNvPr>
          <p:cNvSpPr txBox="1"/>
          <p:nvPr/>
        </p:nvSpPr>
        <p:spPr>
          <a:xfrm>
            <a:off x="1641551" y="5078746"/>
            <a:ext cx="6669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Biogaz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xmlns="" id="{71397B86-5CD1-4DDF-86F1-7BE80DE9E767}"/>
              </a:ext>
            </a:extLst>
          </p:cNvPr>
          <p:cNvSpPr txBox="1"/>
          <p:nvPr/>
        </p:nvSpPr>
        <p:spPr>
          <a:xfrm>
            <a:off x="1641551" y="5933823"/>
            <a:ext cx="19385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Photovoltaïque au sol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xmlns="" id="{D6D11CDC-A292-4EAF-AD7C-A6051645A9BB}"/>
              </a:ext>
            </a:extLst>
          </p:cNvPr>
          <p:cNvSpPr txBox="1"/>
          <p:nvPr/>
        </p:nvSpPr>
        <p:spPr>
          <a:xfrm>
            <a:off x="1641551" y="6138689"/>
            <a:ext cx="936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Eolien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C87DE4BB-B228-4706-BC3C-2B2F4A2143B5}"/>
              </a:ext>
            </a:extLst>
          </p:cNvPr>
          <p:cNvSpPr/>
          <p:nvPr/>
        </p:nvSpPr>
        <p:spPr>
          <a:xfrm>
            <a:off x="1483005" y="4778425"/>
            <a:ext cx="178939" cy="9547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xmlns="" id="{217F4345-57EF-4C83-B0A4-CCADD9EF8B3A}"/>
              </a:ext>
            </a:extLst>
          </p:cNvPr>
          <p:cNvSpPr txBox="1"/>
          <p:nvPr/>
        </p:nvSpPr>
        <p:spPr>
          <a:xfrm>
            <a:off x="1641551" y="4699497"/>
            <a:ext cx="1471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Solaire thermique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09496C3D-192B-4D33-8DBE-CDF2E64E68DC}"/>
              </a:ext>
            </a:extLst>
          </p:cNvPr>
          <p:cNvSpPr/>
          <p:nvPr/>
        </p:nvSpPr>
        <p:spPr>
          <a:xfrm>
            <a:off x="1483005" y="4976496"/>
            <a:ext cx="178939" cy="95477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4AF7462B-D62A-41FB-A251-DAB70A6E7045}"/>
              </a:ext>
            </a:extLst>
          </p:cNvPr>
          <p:cNvSpPr/>
          <p:nvPr/>
        </p:nvSpPr>
        <p:spPr>
          <a:xfrm>
            <a:off x="1483005" y="5585584"/>
            <a:ext cx="178939" cy="95477"/>
          </a:xfrm>
          <a:prstGeom prst="rect">
            <a:avLst/>
          </a:prstGeom>
          <a:solidFill>
            <a:srgbClr val="948A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xmlns="" id="{4B0BAE5F-8417-4B66-A301-BE21A561CD1E}"/>
              </a:ext>
            </a:extLst>
          </p:cNvPr>
          <p:cNvSpPr txBox="1"/>
          <p:nvPr/>
        </p:nvSpPr>
        <p:spPr>
          <a:xfrm>
            <a:off x="1641551" y="4885734"/>
            <a:ext cx="1208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Chaleur fatale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xmlns="" id="{8CD9D8A7-38E4-49D4-941A-D2C547415F10}"/>
              </a:ext>
            </a:extLst>
          </p:cNvPr>
          <p:cNvSpPr txBox="1"/>
          <p:nvPr/>
        </p:nvSpPr>
        <p:spPr>
          <a:xfrm>
            <a:off x="1641551" y="5494822"/>
            <a:ext cx="1293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PAC/Géothermie</a:t>
            </a:r>
          </a:p>
        </p:txBody>
      </p:sp>
      <p:graphicFrame>
        <p:nvGraphicFramePr>
          <p:cNvPr id="36" name="Graphique 35">
            <a:extLst>
              <a:ext uri="{FF2B5EF4-FFF2-40B4-BE49-F238E27FC236}">
                <a16:creationId xmlns:a16="http://schemas.microsoft.com/office/drawing/2014/main" xmlns="" id="{E1BE180D-0008-4331-A75C-839D1FFECF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751870"/>
              </p:ext>
            </p:extLst>
          </p:nvPr>
        </p:nvGraphicFramePr>
        <p:xfrm>
          <a:off x="3865651" y="4116212"/>
          <a:ext cx="4763928" cy="242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ZoneTexte 36">
            <a:extLst>
              <a:ext uri="{FF2B5EF4-FFF2-40B4-BE49-F238E27FC236}">
                <a16:creationId xmlns:a16="http://schemas.microsoft.com/office/drawing/2014/main" xmlns="" id="{96F313E1-EA83-4794-9CE4-5C620B638702}"/>
              </a:ext>
            </a:extLst>
          </p:cNvPr>
          <p:cNvSpPr txBox="1"/>
          <p:nvPr/>
        </p:nvSpPr>
        <p:spPr>
          <a:xfrm>
            <a:off x="3720011" y="3938633"/>
            <a:ext cx="572921" cy="316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GWh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71D4EF49-765F-4A42-A47D-BB529520C512}"/>
              </a:ext>
            </a:extLst>
          </p:cNvPr>
          <p:cNvSpPr/>
          <p:nvPr/>
        </p:nvSpPr>
        <p:spPr>
          <a:xfrm>
            <a:off x="1483005" y="5801779"/>
            <a:ext cx="178939" cy="95477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xmlns="" id="{FEF023FF-004F-49C5-AFEE-DC5FBFA48285}"/>
              </a:ext>
            </a:extLst>
          </p:cNvPr>
          <p:cNvSpPr txBox="1"/>
          <p:nvPr/>
        </p:nvSpPr>
        <p:spPr>
          <a:xfrm>
            <a:off x="1641551" y="5711017"/>
            <a:ext cx="19385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Photovoltaïque toiture</a:t>
            </a:r>
          </a:p>
        </p:txBody>
      </p: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xmlns="" id="{F27D26F8-ADD6-4E69-9FBC-81402BD1B106}"/>
              </a:ext>
            </a:extLst>
          </p:cNvPr>
          <p:cNvCxnSpPr>
            <a:cxnSpLocks/>
          </p:cNvCxnSpPr>
          <p:nvPr/>
        </p:nvCxnSpPr>
        <p:spPr>
          <a:xfrm flipV="1">
            <a:off x="5781532" y="4133382"/>
            <a:ext cx="1319914" cy="1263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lipse 40">
            <a:extLst>
              <a:ext uri="{FF2B5EF4-FFF2-40B4-BE49-F238E27FC236}">
                <a16:creationId xmlns:a16="http://schemas.microsoft.com/office/drawing/2014/main" xmlns="" id="{FA27147A-3C85-41F6-9FEF-3F99435D7A7A}"/>
              </a:ext>
            </a:extLst>
          </p:cNvPr>
          <p:cNvSpPr/>
          <p:nvPr/>
        </p:nvSpPr>
        <p:spPr>
          <a:xfrm>
            <a:off x="6159939" y="4765306"/>
            <a:ext cx="384905" cy="2480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" dirty="0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xmlns="" id="{8A289724-3FF2-4E8A-91C7-02548BC15726}"/>
              </a:ext>
            </a:extLst>
          </p:cNvPr>
          <p:cNvSpPr txBox="1"/>
          <p:nvPr/>
        </p:nvSpPr>
        <p:spPr>
          <a:xfrm>
            <a:off x="6065930" y="4735564"/>
            <a:ext cx="5729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/>
              <a:t>+260%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xmlns="" id="{21AA2862-F217-4E1B-B34A-21086C150E12}"/>
              </a:ext>
            </a:extLst>
          </p:cNvPr>
          <p:cNvSpPr txBox="1"/>
          <p:nvPr/>
        </p:nvSpPr>
        <p:spPr>
          <a:xfrm>
            <a:off x="5068457" y="5275794"/>
            <a:ext cx="876183" cy="348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/>
              <a:t>470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xmlns="" id="{3E4C6A00-724C-426F-A783-1E41358546D4}"/>
              </a:ext>
            </a:extLst>
          </p:cNvPr>
          <p:cNvSpPr txBox="1"/>
          <p:nvPr/>
        </p:nvSpPr>
        <p:spPr>
          <a:xfrm>
            <a:off x="7060418" y="3907886"/>
            <a:ext cx="876183" cy="348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/>
              <a:t>1 700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5001390" y="6102683"/>
            <a:ext cx="845542" cy="3799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2015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6948265" y="6096711"/>
            <a:ext cx="1046550" cy="3799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2030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C87DE4BB-B228-4706-BC3C-2B2F4A2143B5}"/>
              </a:ext>
            </a:extLst>
          </p:cNvPr>
          <p:cNvSpPr/>
          <p:nvPr/>
        </p:nvSpPr>
        <p:spPr>
          <a:xfrm>
            <a:off x="1483005" y="4584215"/>
            <a:ext cx="178939" cy="954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xmlns="" id="{217F4345-57EF-4C83-B0A4-CCADD9EF8B3A}"/>
              </a:ext>
            </a:extLst>
          </p:cNvPr>
          <p:cNvSpPr txBox="1"/>
          <p:nvPr/>
        </p:nvSpPr>
        <p:spPr>
          <a:xfrm>
            <a:off x="1641551" y="4493453"/>
            <a:ext cx="1199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Hydroélectricité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4727984" y="3143866"/>
            <a:ext cx="124792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2015</a:t>
            </a:r>
            <a:endParaRPr lang="fr-FR" sz="1600" dirty="0"/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xmlns="" id="{CF30F759-BD8E-41A9-954E-59CEBD55CF69}"/>
              </a:ext>
            </a:extLst>
          </p:cNvPr>
          <p:cNvSpPr txBox="1"/>
          <p:nvPr/>
        </p:nvSpPr>
        <p:spPr>
          <a:xfrm>
            <a:off x="773336" y="1042037"/>
            <a:ext cx="3047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>
                <a:solidFill>
                  <a:schemeClr val="tx2">
                    <a:lumMod val="75000"/>
                  </a:schemeClr>
                </a:solidFill>
              </a:rPr>
              <a:t>Consommation d’énergies</a:t>
            </a:r>
            <a:endParaRPr lang="fr-FR" sz="20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xmlns="" id="{CF30F759-BD8E-41A9-954E-59CEBD55CF69}"/>
              </a:ext>
            </a:extLst>
          </p:cNvPr>
          <p:cNvSpPr txBox="1"/>
          <p:nvPr/>
        </p:nvSpPr>
        <p:spPr>
          <a:xfrm>
            <a:off x="768238" y="3629056"/>
            <a:ext cx="4970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>
                <a:solidFill>
                  <a:schemeClr val="tx2">
                    <a:lumMod val="75000"/>
                  </a:schemeClr>
                </a:solidFill>
              </a:rPr>
              <a:t>Production d’énergies renouvelables</a:t>
            </a:r>
            <a:endParaRPr lang="fr-FR" sz="20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23528" y="6896"/>
            <a:ext cx="6840760" cy="57461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fr-FR" sz="3200" b="1" dirty="0">
                <a:solidFill>
                  <a:srgbClr val="272360"/>
                </a:solidFill>
                <a:latin typeface="+mj-lt"/>
                <a:ea typeface="+mj-ea"/>
                <a:cs typeface="+mj-cs"/>
              </a:rPr>
              <a:t>Les objectifs du </a:t>
            </a:r>
            <a:r>
              <a:rPr lang="fr-FR" sz="3200" b="1" dirty="0" smtClean="0">
                <a:solidFill>
                  <a:srgbClr val="272360"/>
                </a:solidFill>
                <a:latin typeface="+mj-lt"/>
                <a:ea typeface="+mj-ea"/>
                <a:cs typeface="+mj-cs"/>
              </a:rPr>
              <a:t>PCAET de Grand </a:t>
            </a:r>
            <a:r>
              <a:rPr lang="fr-FR" sz="3200" b="1" dirty="0">
                <a:solidFill>
                  <a:srgbClr val="272360"/>
                </a:solidFill>
                <a:latin typeface="+mj-lt"/>
                <a:ea typeface="+mj-ea"/>
                <a:cs typeface="+mj-cs"/>
              </a:rPr>
              <a:t>Poitiers</a:t>
            </a:r>
            <a:endParaRPr lang="fr-FR" sz="3200" b="1" dirty="0">
              <a:solidFill>
                <a:srgbClr val="2723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0548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998-FB24-4D55-85BD-932B30BB390E}" type="slidenum">
              <a:rPr lang="fr-FR" smtClean="0"/>
              <a:pPr/>
              <a:t>4</a:t>
            </a:fld>
            <a:endParaRPr lang="fr-FR" dirty="0"/>
          </a:p>
        </p:txBody>
      </p:sp>
      <p:grpSp>
        <p:nvGrpSpPr>
          <p:cNvPr id="13" name="Groupe 12"/>
          <p:cNvGrpSpPr/>
          <p:nvPr/>
        </p:nvGrpSpPr>
        <p:grpSpPr>
          <a:xfrm>
            <a:off x="369527" y="1992764"/>
            <a:ext cx="8274705" cy="4807139"/>
            <a:chOff x="-118065" y="476672"/>
            <a:chExt cx="10287855" cy="5976665"/>
          </a:xfrm>
        </p:grpSpPr>
        <p:pic>
          <p:nvPicPr>
            <p:cNvPr id="3" name="Picture 2" descr="Sticker décoratif pièces de puzzle - TenSticker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0369" y="476672"/>
              <a:ext cx="5976664" cy="59766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ZoneTexte 3"/>
            <p:cNvSpPr txBox="1"/>
            <p:nvPr/>
          </p:nvSpPr>
          <p:spPr>
            <a:xfrm>
              <a:off x="2113602" y="1221842"/>
              <a:ext cx="2350386" cy="1317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b="1" dirty="0">
                  <a:solidFill>
                    <a:schemeClr val="bg1"/>
                  </a:solidFill>
                </a:rPr>
                <a:t>Energies renouvelables (gaz</a:t>
              </a:r>
              <a:r>
                <a:rPr lang="fr-FR" sz="2000" b="1" dirty="0" smtClean="0">
                  <a:solidFill>
                    <a:schemeClr val="bg1"/>
                  </a:solidFill>
                </a:rPr>
                <a:t>)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6801024" y="1106372"/>
              <a:ext cx="3368766" cy="25637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1600" dirty="0"/>
                <a:t>Filières de </a:t>
              </a:r>
              <a:r>
                <a:rPr lang="fr-FR" sz="1600" dirty="0" smtClean="0"/>
                <a:t>production/transformation </a:t>
              </a:r>
              <a:r>
                <a:rPr lang="fr-FR" sz="1600" dirty="0" smtClean="0"/>
                <a:t>/recyclage </a:t>
              </a:r>
              <a:endParaRPr lang="fr-FR" sz="1600" dirty="0"/>
            </a:p>
            <a:p>
              <a:pPr lvl="0" algn="ctr"/>
              <a:endParaRPr lang="fr-FR" sz="1600" dirty="0" smtClean="0"/>
            </a:p>
            <a:p>
              <a:pPr lvl="0" algn="ctr"/>
              <a:r>
                <a:rPr lang="fr-FR" sz="1600" dirty="0" smtClean="0"/>
                <a:t>Usages</a:t>
              </a:r>
            </a:p>
            <a:p>
              <a:pPr lvl="0" algn="ctr"/>
              <a:r>
                <a:rPr lang="fr-FR" sz="1600" dirty="0" smtClean="0"/>
                <a:t>(stockage </a:t>
              </a:r>
              <a:r>
                <a:rPr lang="fr-FR" sz="1600" dirty="0"/>
                <a:t>carbone dans la </a:t>
              </a:r>
              <a:r>
                <a:rPr lang="fr-FR" sz="1600" dirty="0" smtClean="0"/>
                <a:t>construction, le mobilier et </a:t>
              </a:r>
              <a:r>
                <a:rPr lang="fr-FR" sz="1600" dirty="0"/>
                <a:t>bois-énergie)</a:t>
              </a: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4830359" y="1880437"/>
              <a:ext cx="20882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b="1" dirty="0" smtClean="0">
                  <a:solidFill>
                    <a:schemeClr val="bg1"/>
                  </a:solidFill>
                </a:rPr>
                <a:t>Bois</a:t>
              </a:r>
            </a:p>
            <a:p>
              <a:pPr lvl="0" algn="ctr"/>
              <a:r>
                <a:rPr lang="fr-FR" sz="2000" b="1" dirty="0" smtClean="0">
                  <a:solidFill>
                    <a:schemeClr val="bg1"/>
                  </a:solidFill>
                </a:rPr>
                <a:t>et</a:t>
              </a:r>
            </a:p>
            <a:p>
              <a:pPr lvl="0" algn="ctr"/>
              <a:r>
                <a:rPr lang="fr-FR" sz="2000" b="1" dirty="0" smtClean="0">
                  <a:solidFill>
                    <a:schemeClr val="bg1"/>
                  </a:solidFill>
                </a:rPr>
                <a:t>biomasses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152400" y="1906057"/>
              <a:ext cx="2088232" cy="1339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1600" dirty="0" smtClean="0"/>
                <a:t>Méthanisation</a:t>
              </a:r>
              <a:endParaRPr lang="fr-FR" sz="1600" dirty="0"/>
            </a:p>
            <a:p>
              <a:pPr lvl="0" algn="ctr"/>
              <a:r>
                <a:rPr lang="fr-FR" sz="1600" dirty="0"/>
                <a:t>Mobilité gaz</a:t>
              </a:r>
            </a:p>
            <a:p>
              <a:pPr lvl="0" algn="ctr"/>
              <a:r>
                <a:rPr lang="fr-FR" sz="1600" dirty="0"/>
                <a:t>Réseaux</a:t>
              </a:r>
            </a:p>
            <a:p>
              <a:pPr lvl="0" algn="ctr"/>
              <a:r>
                <a:rPr lang="fr-FR" sz="1600" dirty="0"/>
                <a:t>Hydrogène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1979712" y="4233282"/>
              <a:ext cx="20882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2000" b="1" dirty="0" smtClean="0">
                  <a:solidFill>
                    <a:schemeClr val="bg1"/>
                  </a:solidFill>
                </a:rPr>
                <a:t>Economie circulaire</a:t>
              </a:r>
              <a:endParaRPr lang="fr-FR" sz="2000" dirty="0">
                <a:solidFill>
                  <a:schemeClr val="bg1"/>
                </a:solidFill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-118065" y="4048616"/>
              <a:ext cx="2088232" cy="1339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1600" dirty="0" smtClean="0"/>
                <a:t>Mise en place</a:t>
              </a:r>
              <a:endParaRPr lang="fr-FR" sz="1600" dirty="0" smtClean="0"/>
            </a:p>
            <a:p>
              <a:pPr lvl="0" algn="ctr"/>
              <a:r>
                <a:rPr lang="fr-FR" sz="1600" dirty="0" smtClean="0"/>
                <a:t>du label</a:t>
              </a:r>
            </a:p>
            <a:p>
              <a:pPr lvl="0" algn="ctr"/>
              <a:r>
                <a:rPr lang="fr-FR" sz="1600" dirty="0" smtClean="0"/>
                <a:t>«</a:t>
              </a:r>
              <a:r>
                <a:rPr lang="fr-FR" sz="1600" dirty="0"/>
                <a:t> Economie circulaire »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4204747" y="3965397"/>
              <a:ext cx="2833064" cy="1951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1900" b="1" dirty="0" smtClean="0">
                  <a:solidFill>
                    <a:schemeClr val="bg1"/>
                  </a:solidFill>
                </a:rPr>
                <a:t>Label « Engagés »</a:t>
              </a:r>
            </a:p>
            <a:p>
              <a:pPr lvl="0" algn="ctr"/>
              <a:r>
                <a:rPr lang="fr-FR" sz="1900" b="1" dirty="0" smtClean="0">
                  <a:solidFill>
                    <a:schemeClr val="bg1"/>
                  </a:solidFill>
                </a:rPr>
                <a:t>Conseil</a:t>
              </a:r>
              <a:endParaRPr lang="fr-FR" sz="1900" b="1" dirty="0">
                <a:solidFill>
                  <a:schemeClr val="bg1"/>
                </a:solidFill>
              </a:endParaRPr>
            </a:p>
            <a:p>
              <a:pPr lvl="0" algn="ctr"/>
              <a:r>
                <a:rPr lang="fr-FR" sz="1900" b="1" dirty="0">
                  <a:solidFill>
                    <a:schemeClr val="bg1"/>
                  </a:solidFill>
                </a:rPr>
                <a:t>aux</a:t>
              </a:r>
            </a:p>
            <a:p>
              <a:pPr lvl="0" algn="ctr"/>
              <a:r>
                <a:rPr lang="fr-FR" sz="1900" b="1" dirty="0">
                  <a:solidFill>
                    <a:schemeClr val="bg1"/>
                  </a:solidFill>
                </a:rPr>
                <a:t>entreprises</a:t>
              </a:r>
            </a:p>
            <a:p>
              <a:pPr lvl="0" algn="ctr"/>
              <a:endParaRPr lang="fr-FR" sz="2000" dirty="0">
                <a:solidFill>
                  <a:schemeClr val="bg1"/>
                </a:solidFill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6951628" y="3883425"/>
              <a:ext cx="3168255" cy="1951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fr-FR" sz="1600" dirty="0" smtClean="0"/>
                <a:t>Animation du label auprès des structures privées/publiques</a:t>
              </a:r>
              <a:endParaRPr lang="fr-FR" sz="1600" dirty="0"/>
            </a:p>
            <a:p>
              <a:pPr lvl="0" algn="ctr"/>
              <a:endParaRPr lang="fr-FR" sz="1600" dirty="0" smtClean="0"/>
            </a:p>
            <a:p>
              <a:pPr lvl="0" algn="ctr"/>
              <a:r>
                <a:rPr lang="fr-FR" sz="1600" dirty="0" smtClean="0"/>
                <a:t>Conseil aux entreprises en matière d’énergie</a:t>
              </a:r>
              <a:endParaRPr lang="fr-FR" sz="1600" dirty="0"/>
            </a:p>
          </p:txBody>
        </p:sp>
      </p:grpSp>
      <p:sp>
        <p:nvSpPr>
          <p:cNvPr id="14" name="Titre 1"/>
          <p:cNvSpPr txBox="1">
            <a:spLocks/>
          </p:cNvSpPr>
          <p:nvPr/>
        </p:nvSpPr>
        <p:spPr>
          <a:xfrm>
            <a:off x="299965" y="116632"/>
            <a:ext cx="4140459" cy="432048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cap="small" dirty="0" smtClean="0">
                <a:solidFill>
                  <a:schemeClr val="tx2"/>
                </a:solidFill>
              </a:rPr>
              <a:t>Contrat unique de Transition</a:t>
            </a:r>
            <a:endParaRPr lang="fr-FR" sz="2800" b="1" cap="small" dirty="0">
              <a:solidFill>
                <a:schemeClr val="tx2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14027" y="548680"/>
            <a:ext cx="858570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Expérimentation </a:t>
            </a:r>
            <a:r>
              <a:rPr lang="fr-FR" dirty="0"/>
              <a:t>avec 10 collectivités en </a:t>
            </a:r>
            <a:r>
              <a:rPr lang="fr-FR" dirty="0" smtClean="0"/>
              <a:t>France , </a:t>
            </a:r>
            <a:r>
              <a:rPr lang="fr-FR" dirty="0" smtClean="0"/>
              <a:t>350 </a:t>
            </a:r>
            <a:r>
              <a:rPr lang="fr-FR" dirty="0" smtClean="0"/>
              <a:t>000 € sur 4 ans (dont 50 000 € </a:t>
            </a:r>
            <a:r>
              <a:rPr lang="fr-FR" dirty="0" smtClean="0"/>
              <a:t>variable</a:t>
            </a:r>
            <a:r>
              <a:rPr lang="fr-FR" dirty="0" smtClean="0"/>
              <a:t>) </a:t>
            </a:r>
          </a:p>
          <a:p>
            <a:r>
              <a:rPr lang="fr-FR" dirty="0" smtClean="0"/>
              <a:t>Conditions : </a:t>
            </a:r>
            <a:r>
              <a:rPr lang="fr-FR" sz="1400" dirty="0" smtClean="0"/>
              <a:t>Mise en place du label économie circulaire, + 8 points label </a:t>
            </a:r>
            <a:r>
              <a:rPr lang="fr-FR" sz="1400" dirty="0" err="1" smtClean="0"/>
              <a:t>Citergie</a:t>
            </a:r>
            <a:r>
              <a:rPr lang="fr-FR" sz="1400" dirty="0" smtClean="0"/>
              <a:t> et suivi d’indicateurs</a:t>
            </a:r>
          </a:p>
          <a:p>
            <a:endParaRPr lang="fr-FR" sz="1400" dirty="0"/>
          </a:p>
          <a:p>
            <a:r>
              <a:rPr lang="fr-FR" dirty="0" smtClean="0"/>
              <a:t>Mise en place d’un Copil et recrutement de 4 postes</a:t>
            </a:r>
            <a:endParaRPr lang="fr-FR" dirty="0"/>
          </a:p>
        </p:txBody>
      </p:sp>
      <p:sp>
        <p:nvSpPr>
          <p:cNvPr id="16" name="Flèche courbée vers la droite 15"/>
          <p:cNvSpPr/>
          <p:nvPr/>
        </p:nvSpPr>
        <p:spPr>
          <a:xfrm>
            <a:off x="72075" y="1287344"/>
            <a:ext cx="180065" cy="5574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65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AB998-FB24-4D55-85BD-932B30BB390E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251520" y="186573"/>
            <a:ext cx="6624736" cy="36004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27236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100" dirty="0" smtClean="0"/>
              <a:t>Les réseaux de chaleur renouvelables</a:t>
            </a:r>
            <a:endParaRPr lang="fr-FR" sz="3100" dirty="0"/>
          </a:p>
        </p:txBody>
      </p:sp>
      <p:grpSp>
        <p:nvGrpSpPr>
          <p:cNvPr id="22" name="Groupe 21"/>
          <p:cNvGrpSpPr/>
          <p:nvPr/>
        </p:nvGrpSpPr>
        <p:grpSpPr>
          <a:xfrm>
            <a:off x="968156" y="1894894"/>
            <a:ext cx="7283830" cy="4557284"/>
            <a:chOff x="41275" y="520700"/>
            <a:chExt cx="9061450" cy="581660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75" y="520700"/>
              <a:ext cx="9061450" cy="5816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1009" y="4384695"/>
              <a:ext cx="2431716" cy="1952605"/>
            </a:xfrm>
            <a:prstGeom prst="rect">
              <a:avLst/>
            </a:prstGeom>
          </p:spPr>
        </p:pic>
        <p:sp>
          <p:nvSpPr>
            <p:cNvPr id="10" name="Ellipse 9"/>
            <p:cNvSpPr/>
            <p:nvPr/>
          </p:nvSpPr>
          <p:spPr>
            <a:xfrm>
              <a:off x="2987824" y="2780928"/>
              <a:ext cx="1368152" cy="792088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" name="Connecteur en arc 13"/>
            <p:cNvCxnSpPr>
              <a:stCxn id="10" idx="4"/>
            </p:cNvCxnSpPr>
            <p:nvPr/>
          </p:nvCxnSpPr>
          <p:spPr>
            <a:xfrm rot="16200000" flipH="1">
              <a:off x="4662010" y="2582906"/>
              <a:ext cx="1080120" cy="3060340"/>
            </a:xfrm>
            <a:prstGeom prst="curvedConnector2">
              <a:avLst/>
            </a:prstGeom>
            <a:ln w="28575"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ZoneTexte 22"/>
          <p:cNvSpPr txBox="1"/>
          <p:nvPr/>
        </p:nvSpPr>
        <p:spPr>
          <a:xfrm>
            <a:off x="395537" y="764704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Elaboration du schéma directeur des réseaux de chaleur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Candidature au contrat d’objectif thermique pour la gestion du fond chaleur de l’</a:t>
            </a:r>
            <a:r>
              <a:rPr lang="fr-FR" dirty="0" err="1" smtClean="0"/>
              <a:t>Ademe</a:t>
            </a:r>
            <a:r>
              <a:rPr lang="fr-FR" dirty="0" smtClean="0"/>
              <a:t> sur le territoire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Développement de réseaux de chaleur publics en lien avec la compétence</a:t>
            </a:r>
          </a:p>
        </p:txBody>
      </p:sp>
    </p:spTree>
    <p:extLst>
      <p:ext uri="{BB962C8B-B14F-4D97-AF65-F5344CB8AC3E}">
        <p14:creationId xmlns:p14="http://schemas.microsoft.com/office/powerpoint/2010/main" val="13206464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12323</TotalTime>
  <Words>288</Words>
  <Application>Microsoft Office PowerPoint</Application>
  <PresentationFormat>Affichage à l'écran (4:3)</PresentationFormat>
  <Paragraphs>82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EIT 2021</vt:lpstr>
      <vt:lpstr>Schéma directeur des énergies</vt:lpstr>
      <vt:lpstr>Présentation PowerPoint</vt:lpstr>
      <vt:lpstr>Présentation PowerPoint</vt:lpstr>
      <vt:lpstr>Présentation PowerPoint</vt:lpstr>
    </vt:vector>
  </TitlesOfParts>
  <Company>Mairie de Poitiers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MANIEN Emmanuel</dc:creator>
  <cp:lastModifiedBy>BARDET Sebastien</cp:lastModifiedBy>
  <cp:revision>1387</cp:revision>
  <cp:lastPrinted>2018-06-19T11:48:51Z</cp:lastPrinted>
  <dcterms:created xsi:type="dcterms:W3CDTF">2015-07-01T08:43:17Z</dcterms:created>
  <dcterms:modified xsi:type="dcterms:W3CDTF">2021-09-10T17:28:24Z</dcterms:modified>
</cp:coreProperties>
</file>